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76" r:id="rId11"/>
    <p:sldId id="266" r:id="rId12"/>
    <p:sldId id="271" r:id="rId13"/>
    <p:sldId id="267" r:id="rId14"/>
    <p:sldId id="268" r:id="rId15"/>
    <p:sldId id="269" r:id="rId16"/>
    <p:sldId id="274" r:id="rId17"/>
    <p:sldId id="270" r:id="rId18"/>
    <p:sldId id="275" r:id="rId19"/>
    <p:sldId id="272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-990" y="-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illiam\Downloads\FASE%206-ESTUDIO%20ECONOMICO%20Y%20%20FINANCIERO%202024%20gallinas%20(1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O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lvl="0">
              <a:defRPr sz="1400" b="1" i="0">
                <a:solidFill>
                  <a:schemeClr val="lt1"/>
                </a:solidFill>
                <a:latin typeface="+mn-lt"/>
              </a:defRPr>
            </a:pPr>
            <a:r>
              <a:rPr lang="es-CO" sz="1400" b="1" i="0">
                <a:solidFill>
                  <a:schemeClr val="lt1"/>
                </a:solidFill>
                <a:latin typeface="+mn-lt"/>
              </a:rPr>
              <a:t>PUNTO DE EQUILIBRIO</a:t>
            </a:r>
          </a:p>
        </c:rich>
      </c:tx>
      <c:layout/>
      <c:overlay val="0"/>
    </c:title>
    <c:autoTitleDeleted val="0"/>
    <c:plotArea>
      <c:layout>
        <c:manualLayout>
          <c:xMode val="edge"/>
          <c:yMode val="edge"/>
          <c:x val="0.19305336832895889"/>
          <c:y val="0.26372739865850098"/>
          <c:w val="0.77761329833770776"/>
          <c:h val="0.61498432487605714"/>
        </c:manualLayout>
      </c:layout>
      <c:scatterChart>
        <c:scatterStyle val="lineMarker"/>
        <c:varyColors val="1"/>
        <c:ser>
          <c:idx val="0"/>
          <c:order val="0"/>
          <c:tx>
            <c:v>COSTOS TOTALES</c:v>
          </c:tx>
          <c:spPr>
            <a:ln>
              <a:noFill/>
            </a:ln>
          </c:spPr>
          <c:marker>
            <c:symbol val="circle"/>
            <c:size val="7"/>
            <c:spPr>
              <a:solidFill>
                <a:srgbClr val="0070C0"/>
              </a:solidFill>
              <a:ln cmpd="sng">
                <a:solidFill>
                  <a:srgbClr val="0070C0"/>
                </a:solidFill>
              </a:ln>
            </c:spPr>
          </c:marker>
          <c:xVal>
            <c:numRef>
              <c:f>'[FASE 6-ESTUDIO ECONOMICO Y  FINANCIERO 2024 gallinas (1).xlsx]PUNTO DE EQUILIBRIO'!$F$34:$F$57</c:f>
              <c:numCache>
                <c:formatCode>_-* #,##0_-;\-* #,##0_-;_-* "-"??_-;_-@</c:formatCode>
                <c:ptCount val="24"/>
                <c:pt idx="0">
                  <c:v>85</c:v>
                </c:pt>
                <c:pt idx="1">
                  <c:v>170</c:v>
                </c:pt>
                <c:pt idx="2">
                  <c:v>255</c:v>
                </c:pt>
                <c:pt idx="3">
                  <c:v>340</c:v>
                </c:pt>
                <c:pt idx="4">
                  <c:v>425</c:v>
                </c:pt>
                <c:pt idx="5">
                  <c:v>510</c:v>
                </c:pt>
                <c:pt idx="6">
                  <c:v>595</c:v>
                </c:pt>
                <c:pt idx="7">
                  <c:v>680</c:v>
                </c:pt>
                <c:pt idx="8">
                  <c:v>765</c:v>
                </c:pt>
                <c:pt idx="9">
                  <c:v>850</c:v>
                </c:pt>
                <c:pt idx="10">
                  <c:v>935</c:v>
                </c:pt>
                <c:pt idx="11">
                  <c:v>1020</c:v>
                </c:pt>
                <c:pt idx="12">
                  <c:v>1105</c:v>
                </c:pt>
                <c:pt idx="13">
                  <c:v>1190</c:v>
                </c:pt>
                <c:pt idx="14">
                  <c:v>1275</c:v>
                </c:pt>
                <c:pt idx="15">
                  <c:v>1360</c:v>
                </c:pt>
                <c:pt idx="16">
                  <c:v>1445</c:v>
                </c:pt>
                <c:pt idx="17">
                  <c:v>1530</c:v>
                </c:pt>
                <c:pt idx="18">
                  <c:v>1615</c:v>
                </c:pt>
                <c:pt idx="19">
                  <c:v>1700</c:v>
                </c:pt>
                <c:pt idx="20">
                  <c:v>1785</c:v>
                </c:pt>
                <c:pt idx="21">
                  <c:v>1870</c:v>
                </c:pt>
                <c:pt idx="22">
                  <c:v>1955</c:v>
                </c:pt>
                <c:pt idx="23">
                  <c:v>2040</c:v>
                </c:pt>
              </c:numCache>
            </c:numRef>
          </c:xVal>
          <c:yVal>
            <c:numRef>
              <c:f>'[FASE 6-ESTUDIO ECONOMICO Y  FINANCIERO 2024 gallinas (1).xlsx]PUNTO DE EQUILIBRIO'!$G$34:$G$57</c:f>
              <c:numCache>
                <c:formatCode>_-"$"* #,##0_-;\-"$"* #,##0_-;_-"$"* "-"_-;_-@</c:formatCode>
                <c:ptCount val="24"/>
                <c:pt idx="0">
                  <c:v>133496707.59999999</c:v>
                </c:pt>
                <c:pt idx="1">
                  <c:v>258829207.59999999</c:v>
                </c:pt>
                <c:pt idx="2">
                  <c:v>384161707.60000002</c:v>
                </c:pt>
                <c:pt idx="3">
                  <c:v>509494207.60000002</c:v>
                </c:pt>
                <c:pt idx="4">
                  <c:v>634826707.60000002</c:v>
                </c:pt>
                <c:pt idx="5">
                  <c:v>760159207.60000002</c:v>
                </c:pt>
                <c:pt idx="6">
                  <c:v>885491707.60000002</c:v>
                </c:pt>
                <c:pt idx="7">
                  <c:v>1010824207.6</c:v>
                </c:pt>
                <c:pt idx="8">
                  <c:v>1136156707.5999999</c:v>
                </c:pt>
                <c:pt idx="9">
                  <c:v>1261489207.5999999</c:v>
                </c:pt>
                <c:pt idx="10">
                  <c:v>1386821707.5999999</c:v>
                </c:pt>
                <c:pt idx="11">
                  <c:v>1512154207.5999999</c:v>
                </c:pt>
                <c:pt idx="12">
                  <c:v>1637486707.5999999</c:v>
                </c:pt>
                <c:pt idx="13">
                  <c:v>1762819207.5999999</c:v>
                </c:pt>
                <c:pt idx="14">
                  <c:v>1888151707.5999999</c:v>
                </c:pt>
                <c:pt idx="15">
                  <c:v>2013484207.5999999</c:v>
                </c:pt>
                <c:pt idx="16">
                  <c:v>2138816707.5999999</c:v>
                </c:pt>
                <c:pt idx="17">
                  <c:v>2264149207.5999999</c:v>
                </c:pt>
                <c:pt idx="18">
                  <c:v>2389481707.5999999</c:v>
                </c:pt>
                <c:pt idx="19">
                  <c:v>2514814207.5999999</c:v>
                </c:pt>
                <c:pt idx="20">
                  <c:v>2640146707.5999999</c:v>
                </c:pt>
                <c:pt idx="21">
                  <c:v>2765479207.5999999</c:v>
                </c:pt>
                <c:pt idx="22">
                  <c:v>2890811707.5999999</c:v>
                </c:pt>
                <c:pt idx="23">
                  <c:v>3016144207.5999999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A651-48D6-96D0-D93C65D903B0}"/>
            </c:ext>
          </c:extLst>
        </c:ser>
        <c:ser>
          <c:idx val="1"/>
          <c:order val="1"/>
          <c:tx>
            <c:v>VENTAS TOTALES</c:v>
          </c:tx>
          <c:spPr>
            <a:ln>
              <a:noFill/>
            </a:ln>
          </c:spPr>
          <c:marker>
            <c:symbol val="circle"/>
            <c:size val="7"/>
            <c:spPr>
              <a:solidFill>
                <a:srgbClr val="ED7D0D"/>
              </a:solidFill>
              <a:ln cmpd="sng">
                <a:solidFill>
                  <a:srgbClr val="ED7D0D"/>
                </a:solidFill>
              </a:ln>
            </c:spPr>
          </c:marker>
          <c:xVal>
            <c:numRef>
              <c:f>'[FASE 6-ESTUDIO ECONOMICO Y  FINANCIERO 2024 gallinas (1).xlsx]PUNTO DE EQUILIBRIO'!$F$34:$F$57</c:f>
              <c:numCache>
                <c:formatCode>_-* #,##0_-;\-* #,##0_-;_-* "-"??_-;_-@</c:formatCode>
                <c:ptCount val="24"/>
                <c:pt idx="0">
                  <c:v>85</c:v>
                </c:pt>
                <c:pt idx="1">
                  <c:v>170</c:v>
                </c:pt>
                <c:pt idx="2">
                  <c:v>255</c:v>
                </c:pt>
                <c:pt idx="3">
                  <c:v>340</c:v>
                </c:pt>
                <c:pt idx="4">
                  <c:v>425</c:v>
                </c:pt>
                <c:pt idx="5">
                  <c:v>510</c:v>
                </c:pt>
                <c:pt idx="6">
                  <c:v>595</c:v>
                </c:pt>
                <c:pt idx="7">
                  <c:v>680</c:v>
                </c:pt>
                <c:pt idx="8">
                  <c:v>765</c:v>
                </c:pt>
                <c:pt idx="9">
                  <c:v>850</c:v>
                </c:pt>
                <c:pt idx="10">
                  <c:v>935</c:v>
                </c:pt>
                <c:pt idx="11">
                  <c:v>1020</c:v>
                </c:pt>
                <c:pt idx="12">
                  <c:v>1105</c:v>
                </c:pt>
                <c:pt idx="13">
                  <c:v>1190</c:v>
                </c:pt>
                <c:pt idx="14">
                  <c:v>1275</c:v>
                </c:pt>
                <c:pt idx="15">
                  <c:v>1360</c:v>
                </c:pt>
                <c:pt idx="16">
                  <c:v>1445</c:v>
                </c:pt>
                <c:pt idx="17">
                  <c:v>1530</c:v>
                </c:pt>
                <c:pt idx="18">
                  <c:v>1615</c:v>
                </c:pt>
                <c:pt idx="19">
                  <c:v>1700</c:v>
                </c:pt>
                <c:pt idx="20">
                  <c:v>1785</c:v>
                </c:pt>
                <c:pt idx="21">
                  <c:v>1870</c:v>
                </c:pt>
                <c:pt idx="22">
                  <c:v>1955</c:v>
                </c:pt>
                <c:pt idx="23">
                  <c:v>2040</c:v>
                </c:pt>
              </c:numCache>
            </c:numRef>
          </c:xVal>
          <c:yVal>
            <c:numRef>
              <c:f>'[FASE 6-ESTUDIO ECONOMICO Y  FINANCIERO 2024 gallinas (1).xlsx]PUNTO DE EQUILIBRIO'!$H$34:$H$57</c:f>
              <c:numCache>
                <c:formatCode>_-"$"* #,##0_-;\-"$"* #,##0_-;_-"$"* "-"_-;_-@</c:formatCode>
                <c:ptCount val="24"/>
                <c:pt idx="0">
                  <c:v>156665625</c:v>
                </c:pt>
                <c:pt idx="1">
                  <c:v>313331250</c:v>
                </c:pt>
                <c:pt idx="2">
                  <c:v>469996875</c:v>
                </c:pt>
                <c:pt idx="3">
                  <c:v>626662500</c:v>
                </c:pt>
                <c:pt idx="4">
                  <c:v>783328125</c:v>
                </c:pt>
                <c:pt idx="5">
                  <c:v>939993750</c:v>
                </c:pt>
                <c:pt idx="6">
                  <c:v>1096659375</c:v>
                </c:pt>
                <c:pt idx="7">
                  <c:v>1253325000</c:v>
                </c:pt>
                <c:pt idx="8">
                  <c:v>1409990625</c:v>
                </c:pt>
                <c:pt idx="9">
                  <c:v>1566656250</c:v>
                </c:pt>
                <c:pt idx="10">
                  <c:v>1723321875</c:v>
                </c:pt>
                <c:pt idx="11">
                  <c:v>1879987500</c:v>
                </c:pt>
                <c:pt idx="12">
                  <c:v>2036653125</c:v>
                </c:pt>
                <c:pt idx="13">
                  <c:v>2193318750</c:v>
                </c:pt>
                <c:pt idx="14">
                  <c:v>2349984375</c:v>
                </c:pt>
                <c:pt idx="15">
                  <c:v>2506650000</c:v>
                </c:pt>
                <c:pt idx="16">
                  <c:v>2663315625</c:v>
                </c:pt>
                <c:pt idx="17">
                  <c:v>2819981250</c:v>
                </c:pt>
                <c:pt idx="18">
                  <c:v>2976646875</c:v>
                </c:pt>
                <c:pt idx="19">
                  <c:v>3133312500</c:v>
                </c:pt>
                <c:pt idx="20">
                  <c:v>3289978125</c:v>
                </c:pt>
                <c:pt idx="21">
                  <c:v>3446643750</c:v>
                </c:pt>
                <c:pt idx="22">
                  <c:v>3603309375</c:v>
                </c:pt>
                <c:pt idx="23">
                  <c:v>3759975000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A651-48D6-96D0-D93C65D903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8634752"/>
        <c:axId val="138653696"/>
      </c:scatterChart>
      <c:valAx>
        <c:axId val="138634752"/>
        <c:scaling>
          <c:orientation val="minMax"/>
        </c:scaling>
        <c:delete val="0"/>
        <c:axPos val="b"/>
        <c:majorGridlines>
          <c:spPr>
            <a:ln>
              <a:solidFill>
                <a:srgbClr val="B7B7B7"/>
              </a:solidFill>
            </a:ln>
          </c:spPr>
        </c:majorGridlines>
        <c:title>
          <c:tx>
            <c:rich>
              <a:bodyPr/>
              <a:lstStyle/>
              <a:p>
                <a:pPr lvl="0">
                  <a:defRPr b="0">
                    <a:solidFill>
                      <a:srgbClr val="000000"/>
                    </a:solidFill>
                    <a:latin typeface="+mn-lt"/>
                  </a:defRPr>
                </a:pPr>
                <a:endParaRPr lang="es-CO"/>
              </a:p>
            </c:rich>
          </c:tx>
          <c:layout/>
          <c:overlay val="0"/>
        </c:title>
        <c:numFmt formatCode="_-* #,##0_-;\-* #,##0_-;_-* &quot;-&quot;??_-;_-@" sourceLinked="1"/>
        <c:majorTickMark val="none"/>
        <c:minorTickMark val="none"/>
        <c:tickLblPos val="nextTo"/>
        <c:spPr>
          <a:ln/>
        </c:spPr>
        <c:txPr>
          <a:bodyPr/>
          <a:lstStyle/>
          <a:p>
            <a:pPr lvl="0">
              <a:defRPr sz="900" b="0" i="0">
                <a:solidFill>
                  <a:schemeClr val="lt1"/>
                </a:solidFill>
                <a:latin typeface="+mn-lt"/>
              </a:defRPr>
            </a:pPr>
            <a:endParaRPr lang="es-CO"/>
          </a:p>
        </c:txPr>
        <c:crossAx val="138653696"/>
        <c:crosses val="autoZero"/>
        <c:crossBetween val="midCat"/>
      </c:valAx>
      <c:valAx>
        <c:axId val="138653696"/>
        <c:scaling>
          <c:orientation val="minMax"/>
        </c:scaling>
        <c:delete val="0"/>
        <c:axPos val="l"/>
        <c:majorGridlines>
          <c:spPr>
            <a:ln>
              <a:solidFill>
                <a:srgbClr val="B7B7B7"/>
              </a:solidFill>
            </a:ln>
          </c:spPr>
        </c:majorGridlines>
        <c:title>
          <c:tx>
            <c:rich>
              <a:bodyPr/>
              <a:lstStyle/>
              <a:p>
                <a:pPr lvl="0">
                  <a:defRPr b="0">
                    <a:solidFill>
                      <a:srgbClr val="000000"/>
                    </a:solidFill>
                    <a:latin typeface="+mn-lt"/>
                  </a:defRPr>
                </a:pPr>
                <a:endParaRPr lang="es-CO"/>
              </a:p>
            </c:rich>
          </c:tx>
          <c:layout/>
          <c:overlay val="0"/>
        </c:title>
        <c:numFmt formatCode="_-&quot;$&quot;* #,##0_-;\-&quot;$&quot;* #,##0_-;_-&quot;$&quot;* &quot;-&quot;_-;_-@" sourceLinked="1"/>
        <c:majorTickMark val="none"/>
        <c:minorTickMark val="none"/>
        <c:tickLblPos val="nextTo"/>
        <c:spPr>
          <a:ln/>
        </c:spPr>
        <c:txPr>
          <a:bodyPr/>
          <a:lstStyle/>
          <a:p>
            <a:pPr lvl="0">
              <a:defRPr sz="900" b="0" i="0">
                <a:solidFill>
                  <a:schemeClr val="lt1"/>
                </a:solidFill>
                <a:latin typeface="+mn-lt"/>
              </a:defRPr>
            </a:pPr>
            <a:endParaRPr lang="es-CO"/>
          </a:p>
        </c:txPr>
        <c:crossAx val="138634752"/>
        <c:crosses val="autoZero"/>
        <c:crossBetween val="midCat"/>
      </c:valAx>
    </c:plotArea>
    <c:legend>
      <c:legendPos val="t"/>
      <c:layout/>
      <c:overlay val="0"/>
      <c:txPr>
        <a:bodyPr/>
        <a:lstStyle/>
        <a:p>
          <a:pPr lvl="0">
            <a:defRPr sz="900" b="0" i="0">
              <a:solidFill>
                <a:schemeClr val="lt1"/>
              </a:solidFill>
              <a:latin typeface="+mn-lt"/>
            </a:defRPr>
          </a:pPr>
          <a:endParaRPr lang="es-CO"/>
        </a:p>
      </c:txPr>
    </c:legend>
    <c:plotVisOnly val="1"/>
    <c:dispBlanksAs val="zero"/>
    <c:showDLblsOverMax val="1"/>
  </c:chart>
  <c:spPr>
    <a:solidFill>
      <a:schemeClr val="dk1"/>
    </a:solidFill>
  </c:sp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FB0C56-6BEF-481C-A675-6C4A30378C3E}" type="doc">
      <dgm:prSet loTypeId="urn:microsoft.com/office/officeart/2005/8/layout/bProcess4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12B81B46-1CAD-418F-B18C-4987F8CFFFC3}">
      <dgm:prSet phldrT="[Texto]" phldr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endParaRPr lang="es-CO"/>
        </a:p>
      </dgm:t>
    </dgm:pt>
    <dgm:pt modelId="{AD06E5DD-B93E-42AA-A536-34B04582DD1E}" type="parTrans" cxnId="{B5B62950-3579-4382-9E3F-2F99BC60DCF6}">
      <dgm:prSet/>
      <dgm:spPr/>
      <dgm:t>
        <a:bodyPr/>
        <a:lstStyle/>
        <a:p>
          <a:endParaRPr lang="es-CO"/>
        </a:p>
      </dgm:t>
    </dgm:pt>
    <dgm:pt modelId="{DBCD80DC-804C-44C4-9647-DF1FA03FA11F}" type="sibTrans" cxnId="{B5B62950-3579-4382-9E3F-2F99BC60DCF6}">
      <dgm:prSet/>
      <dgm:spPr/>
      <dgm:t>
        <a:bodyPr/>
        <a:lstStyle/>
        <a:p>
          <a:endParaRPr lang="es-CO"/>
        </a:p>
      </dgm:t>
    </dgm:pt>
    <dgm:pt modelId="{2091337A-20F6-48CD-926F-71E79CD82FB4}">
      <dgm:prSet phldrT="[Texto]" phldr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endParaRPr lang="es-CO"/>
        </a:p>
      </dgm:t>
    </dgm:pt>
    <dgm:pt modelId="{E23B3E8E-201A-47E6-816E-55EEAEB887A1}" type="parTrans" cxnId="{77C8CA27-BABE-479C-9300-20BC0851D94E}">
      <dgm:prSet/>
      <dgm:spPr/>
      <dgm:t>
        <a:bodyPr/>
        <a:lstStyle/>
        <a:p>
          <a:endParaRPr lang="es-CO"/>
        </a:p>
      </dgm:t>
    </dgm:pt>
    <dgm:pt modelId="{CD85DF50-1B12-4BFB-A34A-12F371EAFD7C}" type="sibTrans" cxnId="{77C8CA27-BABE-479C-9300-20BC0851D94E}">
      <dgm:prSet/>
      <dgm:spPr/>
      <dgm:t>
        <a:bodyPr/>
        <a:lstStyle/>
        <a:p>
          <a:endParaRPr lang="es-CO"/>
        </a:p>
      </dgm:t>
    </dgm:pt>
    <dgm:pt modelId="{15AC871D-C142-44AC-B439-02DBA24EBC25}">
      <dgm:prSet phldrT="[Texto]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chemeClr val="tx1"/>
          </a:solidFill>
        </a:ln>
      </dgm:spPr>
      <dgm:t>
        <a:bodyPr/>
        <a:lstStyle/>
        <a:p>
          <a:r>
            <a:rPr lang="es-CO" dirty="0" smtClean="0"/>
            <a:t>1</a:t>
          </a:r>
        </a:p>
        <a:p>
          <a:endParaRPr lang="es-CO" dirty="0" smtClean="0"/>
        </a:p>
        <a:p>
          <a:endParaRPr lang="es-CO" dirty="0" smtClean="0"/>
        </a:p>
        <a:p>
          <a:endParaRPr lang="es-CO" dirty="0" smtClean="0"/>
        </a:p>
        <a:p>
          <a:endParaRPr lang="es-CO" dirty="0" smtClean="0"/>
        </a:p>
        <a:p>
          <a:endParaRPr lang="es-CO" dirty="0" smtClean="0"/>
        </a:p>
        <a:p>
          <a:endParaRPr lang="es-CO" dirty="0" smtClean="0"/>
        </a:p>
        <a:p>
          <a:endParaRPr lang="es-CO" dirty="0" smtClean="0"/>
        </a:p>
        <a:p>
          <a:endParaRPr lang="es-CO" dirty="0"/>
        </a:p>
      </dgm:t>
    </dgm:pt>
    <dgm:pt modelId="{0997076B-03A0-4BDA-8E89-636368FB9A07}" type="parTrans" cxnId="{FBE279D4-1873-43C6-B901-597D6E8B6444}">
      <dgm:prSet/>
      <dgm:spPr/>
      <dgm:t>
        <a:bodyPr/>
        <a:lstStyle/>
        <a:p>
          <a:endParaRPr lang="es-CO"/>
        </a:p>
      </dgm:t>
    </dgm:pt>
    <dgm:pt modelId="{5ED059A7-870B-4D45-A45E-CAA72E177146}" type="sibTrans" cxnId="{FBE279D4-1873-43C6-B901-597D6E8B6444}">
      <dgm:prSet/>
      <dgm:spPr/>
      <dgm:t>
        <a:bodyPr/>
        <a:lstStyle/>
        <a:p>
          <a:endParaRPr lang="es-CO"/>
        </a:p>
      </dgm:t>
    </dgm:pt>
    <dgm:pt modelId="{FAEF4EA5-14FC-4C96-8A04-BFC77A9BCA20}">
      <dgm:prSet phldrT="[Texto]" phldr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endParaRPr lang="es-CO"/>
        </a:p>
      </dgm:t>
    </dgm:pt>
    <dgm:pt modelId="{61AF093D-4233-4097-874B-21F64222827F}" type="parTrans" cxnId="{50D9D4CD-3198-4AE6-907D-0A81F4700135}">
      <dgm:prSet/>
      <dgm:spPr/>
      <dgm:t>
        <a:bodyPr/>
        <a:lstStyle/>
        <a:p>
          <a:endParaRPr lang="es-CO"/>
        </a:p>
      </dgm:t>
    </dgm:pt>
    <dgm:pt modelId="{7F796CF8-2382-4BFA-950D-B33ED77A3295}" type="sibTrans" cxnId="{50D9D4CD-3198-4AE6-907D-0A81F4700135}">
      <dgm:prSet/>
      <dgm:spPr/>
      <dgm:t>
        <a:bodyPr/>
        <a:lstStyle/>
        <a:p>
          <a:endParaRPr lang="es-CO"/>
        </a:p>
      </dgm:t>
    </dgm:pt>
    <dgm:pt modelId="{9FD4156D-2EA7-4349-B981-B4F2FAD0C3BC}">
      <dgm:prSet phldrT="[Texto]" phldr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endParaRPr lang="es-CO"/>
        </a:p>
      </dgm:t>
    </dgm:pt>
    <dgm:pt modelId="{8F9EF4B7-7259-4C86-8EF1-FB7086A0F3ED}" type="parTrans" cxnId="{FD00E455-6CA3-492D-ADC1-55F2E065D80C}">
      <dgm:prSet/>
      <dgm:spPr/>
      <dgm:t>
        <a:bodyPr/>
        <a:lstStyle/>
        <a:p>
          <a:endParaRPr lang="es-CO"/>
        </a:p>
      </dgm:t>
    </dgm:pt>
    <dgm:pt modelId="{79B88963-8019-47D9-A046-9BF36986093A}" type="sibTrans" cxnId="{FD00E455-6CA3-492D-ADC1-55F2E065D80C}">
      <dgm:prSet/>
      <dgm:spPr/>
      <dgm:t>
        <a:bodyPr/>
        <a:lstStyle/>
        <a:p>
          <a:endParaRPr lang="es-CO"/>
        </a:p>
      </dgm:t>
    </dgm:pt>
    <dgm:pt modelId="{8FF8121C-5D4F-4448-A5A9-C878DAA4A4EF}">
      <dgm:prSet phldrT="[Texto]" phldr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endParaRPr lang="es-CO"/>
        </a:p>
      </dgm:t>
    </dgm:pt>
    <dgm:pt modelId="{FA80C966-C194-408D-9603-E892C107CF77}" type="parTrans" cxnId="{7523C86E-6B7B-41BD-979F-55E28A362B2C}">
      <dgm:prSet/>
      <dgm:spPr/>
      <dgm:t>
        <a:bodyPr/>
        <a:lstStyle/>
        <a:p>
          <a:endParaRPr lang="es-CO"/>
        </a:p>
      </dgm:t>
    </dgm:pt>
    <dgm:pt modelId="{84826CCF-3C10-4243-98AD-F15E43924B41}" type="sibTrans" cxnId="{7523C86E-6B7B-41BD-979F-55E28A362B2C}">
      <dgm:prSet/>
      <dgm:spPr/>
      <dgm:t>
        <a:bodyPr/>
        <a:lstStyle/>
        <a:p>
          <a:endParaRPr lang="es-CO"/>
        </a:p>
      </dgm:t>
    </dgm:pt>
    <dgm:pt modelId="{590D48EB-128E-4B2D-B107-CCCD39AEC68A}">
      <dgm:prSet phldrT="[Texto]" phldr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endParaRPr lang="es-CO" dirty="0"/>
        </a:p>
      </dgm:t>
    </dgm:pt>
    <dgm:pt modelId="{C7C21BB2-5D42-4B6B-B461-949284FA01E7}" type="parTrans" cxnId="{DB6A0AB7-E6CC-4AE6-BA9B-D626256C0DF8}">
      <dgm:prSet/>
      <dgm:spPr/>
      <dgm:t>
        <a:bodyPr/>
        <a:lstStyle/>
        <a:p>
          <a:endParaRPr lang="es-CO"/>
        </a:p>
      </dgm:t>
    </dgm:pt>
    <dgm:pt modelId="{BE41EF1A-0DE2-4463-848A-B727E21EB32E}" type="sibTrans" cxnId="{DB6A0AB7-E6CC-4AE6-BA9B-D626256C0DF8}">
      <dgm:prSet/>
      <dgm:spPr/>
      <dgm:t>
        <a:bodyPr/>
        <a:lstStyle/>
        <a:p>
          <a:endParaRPr lang="es-CO"/>
        </a:p>
      </dgm:t>
    </dgm:pt>
    <dgm:pt modelId="{004DD01C-A94D-4C8F-A7E2-7290B46A4A61}" type="pres">
      <dgm:prSet presAssocID="{6EFB0C56-6BEF-481C-A675-6C4A30378C3E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0DA7D227-4169-4C3D-B57B-C5D273BE9C94}" type="pres">
      <dgm:prSet presAssocID="{12B81B46-1CAD-418F-B18C-4987F8CFFFC3}" presName="compNode" presStyleCnt="0"/>
      <dgm:spPr/>
    </dgm:pt>
    <dgm:pt modelId="{4A8F3203-C50F-4C68-8B93-EF1F0820F384}" type="pres">
      <dgm:prSet presAssocID="{12B81B46-1CAD-418F-B18C-4987F8CFFFC3}" presName="dummyConnPt" presStyleCnt="0"/>
      <dgm:spPr/>
    </dgm:pt>
    <dgm:pt modelId="{DED25EBC-6CF9-4C65-886C-D80622F592C2}" type="pres">
      <dgm:prSet presAssocID="{12B81B46-1CAD-418F-B18C-4987F8CFFFC3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7D2C6FF-0F77-4C88-BB10-65EA5B06C816}" type="pres">
      <dgm:prSet presAssocID="{DBCD80DC-804C-44C4-9647-DF1FA03FA11F}" presName="sibTrans" presStyleLbl="bgSibTrans2D1" presStyleIdx="0" presStyleCnt="6"/>
      <dgm:spPr/>
      <dgm:t>
        <a:bodyPr/>
        <a:lstStyle/>
        <a:p>
          <a:endParaRPr lang="es-CO"/>
        </a:p>
      </dgm:t>
    </dgm:pt>
    <dgm:pt modelId="{049CB397-881D-44C4-9472-04162A7745E8}" type="pres">
      <dgm:prSet presAssocID="{2091337A-20F6-48CD-926F-71E79CD82FB4}" presName="compNode" presStyleCnt="0"/>
      <dgm:spPr/>
    </dgm:pt>
    <dgm:pt modelId="{9C5EC1AC-BE38-409F-9C66-76F5FB7D4CEB}" type="pres">
      <dgm:prSet presAssocID="{2091337A-20F6-48CD-926F-71E79CD82FB4}" presName="dummyConnPt" presStyleCnt="0"/>
      <dgm:spPr/>
    </dgm:pt>
    <dgm:pt modelId="{17D9710B-DC5B-4F4A-910D-77932CD45911}" type="pres">
      <dgm:prSet presAssocID="{2091337A-20F6-48CD-926F-71E79CD82FB4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9B22965-F37E-40AF-A304-A91955568D5A}" type="pres">
      <dgm:prSet presAssocID="{CD85DF50-1B12-4BFB-A34A-12F371EAFD7C}" presName="sibTrans" presStyleLbl="bgSibTrans2D1" presStyleIdx="1" presStyleCnt="6"/>
      <dgm:spPr/>
      <dgm:t>
        <a:bodyPr/>
        <a:lstStyle/>
        <a:p>
          <a:endParaRPr lang="es-CO"/>
        </a:p>
      </dgm:t>
    </dgm:pt>
    <dgm:pt modelId="{F614E9F9-0973-45D1-A919-1DB9D4B62DDC}" type="pres">
      <dgm:prSet presAssocID="{15AC871D-C142-44AC-B439-02DBA24EBC25}" presName="compNode" presStyleCnt="0"/>
      <dgm:spPr/>
    </dgm:pt>
    <dgm:pt modelId="{20089466-7A49-46F2-8782-FDDC0DB7FDB3}" type="pres">
      <dgm:prSet presAssocID="{15AC871D-C142-44AC-B439-02DBA24EBC25}" presName="dummyConnPt" presStyleCnt="0"/>
      <dgm:spPr/>
    </dgm:pt>
    <dgm:pt modelId="{3937516F-0261-4875-B9CE-AB3FD3D9E907}" type="pres">
      <dgm:prSet presAssocID="{15AC871D-C142-44AC-B439-02DBA24EBC25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EBA9989-F990-4F00-9F80-A4B10EADD5CE}" type="pres">
      <dgm:prSet presAssocID="{5ED059A7-870B-4D45-A45E-CAA72E177146}" presName="sibTrans" presStyleLbl="bgSibTrans2D1" presStyleIdx="2" presStyleCnt="6"/>
      <dgm:spPr/>
      <dgm:t>
        <a:bodyPr/>
        <a:lstStyle/>
        <a:p>
          <a:endParaRPr lang="es-CO"/>
        </a:p>
      </dgm:t>
    </dgm:pt>
    <dgm:pt modelId="{9A61DB49-5382-408C-B574-1F86688B0CBE}" type="pres">
      <dgm:prSet presAssocID="{FAEF4EA5-14FC-4C96-8A04-BFC77A9BCA20}" presName="compNode" presStyleCnt="0"/>
      <dgm:spPr/>
    </dgm:pt>
    <dgm:pt modelId="{A3BC4A2C-1C32-4242-BF5A-BFDF8BB1E865}" type="pres">
      <dgm:prSet presAssocID="{FAEF4EA5-14FC-4C96-8A04-BFC77A9BCA20}" presName="dummyConnPt" presStyleCnt="0"/>
      <dgm:spPr/>
    </dgm:pt>
    <dgm:pt modelId="{96F134E9-121C-4327-9712-4FC422D5FA44}" type="pres">
      <dgm:prSet presAssocID="{FAEF4EA5-14FC-4C96-8A04-BFC77A9BCA20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EC4F0A8-7E53-4075-AFA0-968712E5C35E}" type="pres">
      <dgm:prSet presAssocID="{7F796CF8-2382-4BFA-950D-B33ED77A3295}" presName="sibTrans" presStyleLbl="bgSibTrans2D1" presStyleIdx="3" presStyleCnt="6"/>
      <dgm:spPr/>
      <dgm:t>
        <a:bodyPr/>
        <a:lstStyle/>
        <a:p>
          <a:endParaRPr lang="es-CO"/>
        </a:p>
      </dgm:t>
    </dgm:pt>
    <dgm:pt modelId="{1767939D-50E5-4E98-A3DB-1D3161640002}" type="pres">
      <dgm:prSet presAssocID="{9FD4156D-2EA7-4349-B981-B4F2FAD0C3BC}" presName="compNode" presStyleCnt="0"/>
      <dgm:spPr/>
    </dgm:pt>
    <dgm:pt modelId="{FFE30859-587C-4966-A7D1-A0FB9CA98B9B}" type="pres">
      <dgm:prSet presAssocID="{9FD4156D-2EA7-4349-B981-B4F2FAD0C3BC}" presName="dummyConnPt" presStyleCnt="0"/>
      <dgm:spPr/>
    </dgm:pt>
    <dgm:pt modelId="{C4FCA24D-216A-4455-AEFB-F851FA2BAB44}" type="pres">
      <dgm:prSet presAssocID="{9FD4156D-2EA7-4349-B981-B4F2FAD0C3BC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8B427F3-9F34-449E-B2AA-BBED08182E85}" type="pres">
      <dgm:prSet presAssocID="{79B88963-8019-47D9-A046-9BF36986093A}" presName="sibTrans" presStyleLbl="bgSibTrans2D1" presStyleIdx="4" presStyleCnt="6"/>
      <dgm:spPr/>
      <dgm:t>
        <a:bodyPr/>
        <a:lstStyle/>
        <a:p>
          <a:endParaRPr lang="es-CO"/>
        </a:p>
      </dgm:t>
    </dgm:pt>
    <dgm:pt modelId="{3D4D06DE-D389-4103-B24B-BD43A68A6332}" type="pres">
      <dgm:prSet presAssocID="{8FF8121C-5D4F-4448-A5A9-C878DAA4A4EF}" presName="compNode" presStyleCnt="0"/>
      <dgm:spPr/>
    </dgm:pt>
    <dgm:pt modelId="{F9F8AB07-6BB5-459B-A744-1641863F0ED2}" type="pres">
      <dgm:prSet presAssocID="{8FF8121C-5D4F-4448-A5A9-C878DAA4A4EF}" presName="dummyConnPt" presStyleCnt="0"/>
      <dgm:spPr/>
    </dgm:pt>
    <dgm:pt modelId="{290DBCD8-149A-44CF-8574-AA88566A1924}" type="pres">
      <dgm:prSet presAssocID="{8FF8121C-5D4F-4448-A5A9-C878DAA4A4EF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F4C7AD8-E328-4C42-B5C4-8551E55B5A42}" type="pres">
      <dgm:prSet presAssocID="{84826CCF-3C10-4243-98AD-F15E43924B41}" presName="sibTrans" presStyleLbl="bgSibTrans2D1" presStyleIdx="5" presStyleCnt="6"/>
      <dgm:spPr/>
      <dgm:t>
        <a:bodyPr/>
        <a:lstStyle/>
        <a:p>
          <a:endParaRPr lang="es-CO"/>
        </a:p>
      </dgm:t>
    </dgm:pt>
    <dgm:pt modelId="{EBBED07B-E630-4904-A7BC-40EAD5110004}" type="pres">
      <dgm:prSet presAssocID="{590D48EB-128E-4B2D-B107-CCCD39AEC68A}" presName="compNode" presStyleCnt="0"/>
      <dgm:spPr/>
    </dgm:pt>
    <dgm:pt modelId="{0A7D27F3-8649-4AB1-921D-FE457D71007C}" type="pres">
      <dgm:prSet presAssocID="{590D48EB-128E-4B2D-B107-CCCD39AEC68A}" presName="dummyConnPt" presStyleCnt="0"/>
      <dgm:spPr/>
    </dgm:pt>
    <dgm:pt modelId="{9992737E-B6E1-4D2D-8FB0-EEE858981FF1}" type="pres">
      <dgm:prSet presAssocID="{590D48EB-128E-4B2D-B107-CCCD39AEC68A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DB6A0AB7-E6CC-4AE6-BA9B-D626256C0DF8}" srcId="{6EFB0C56-6BEF-481C-A675-6C4A30378C3E}" destId="{590D48EB-128E-4B2D-B107-CCCD39AEC68A}" srcOrd="6" destOrd="0" parTransId="{C7C21BB2-5D42-4B6B-B461-949284FA01E7}" sibTransId="{BE41EF1A-0DE2-4463-848A-B727E21EB32E}"/>
    <dgm:cxn modelId="{93F0B247-49E7-4D19-A3F1-F253F1E38A24}" type="presOf" srcId="{9FD4156D-2EA7-4349-B981-B4F2FAD0C3BC}" destId="{C4FCA24D-216A-4455-AEFB-F851FA2BAB44}" srcOrd="0" destOrd="0" presId="urn:microsoft.com/office/officeart/2005/8/layout/bProcess4"/>
    <dgm:cxn modelId="{D0AC6FBF-4781-47AB-846A-3BBA3860AAEE}" type="presOf" srcId="{CD85DF50-1B12-4BFB-A34A-12F371EAFD7C}" destId="{F9B22965-F37E-40AF-A304-A91955568D5A}" srcOrd="0" destOrd="0" presId="urn:microsoft.com/office/officeart/2005/8/layout/bProcess4"/>
    <dgm:cxn modelId="{8DCA8B9D-A6ED-4B53-8AA7-8C8B11F5BC75}" type="presOf" srcId="{79B88963-8019-47D9-A046-9BF36986093A}" destId="{A8B427F3-9F34-449E-B2AA-BBED08182E85}" srcOrd="0" destOrd="0" presId="urn:microsoft.com/office/officeart/2005/8/layout/bProcess4"/>
    <dgm:cxn modelId="{656C7EC8-DF6E-4DDB-BF82-CD90EA83F670}" type="presOf" srcId="{12B81B46-1CAD-418F-B18C-4987F8CFFFC3}" destId="{DED25EBC-6CF9-4C65-886C-D80622F592C2}" srcOrd="0" destOrd="0" presId="urn:microsoft.com/office/officeart/2005/8/layout/bProcess4"/>
    <dgm:cxn modelId="{0F37F320-B1D8-4453-A19B-3FF88EF2053B}" type="presOf" srcId="{84826CCF-3C10-4243-98AD-F15E43924B41}" destId="{EF4C7AD8-E328-4C42-B5C4-8551E55B5A42}" srcOrd="0" destOrd="0" presId="urn:microsoft.com/office/officeart/2005/8/layout/bProcess4"/>
    <dgm:cxn modelId="{99ADED26-AFCD-49D8-969F-6D1FDE6EFB85}" type="presOf" srcId="{15AC871D-C142-44AC-B439-02DBA24EBC25}" destId="{3937516F-0261-4875-B9CE-AB3FD3D9E907}" srcOrd="0" destOrd="0" presId="urn:microsoft.com/office/officeart/2005/8/layout/bProcess4"/>
    <dgm:cxn modelId="{6A930C1B-8ABB-49BF-A589-E9367E64129B}" type="presOf" srcId="{6EFB0C56-6BEF-481C-A675-6C4A30378C3E}" destId="{004DD01C-A94D-4C8F-A7E2-7290B46A4A61}" srcOrd="0" destOrd="0" presId="urn:microsoft.com/office/officeart/2005/8/layout/bProcess4"/>
    <dgm:cxn modelId="{B5B62950-3579-4382-9E3F-2F99BC60DCF6}" srcId="{6EFB0C56-6BEF-481C-A675-6C4A30378C3E}" destId="{12B81B46-1CAD-418F-B18C-4987F8CFFFC3}" srcOrd="0" destOrd="0" parTransId="{AD06E5DD-B93E-42AA-A536-34B04582DD1E}" sibTransId="{DBCD80DC-804C-44C4-9647-DF1FA03FA11F}"/>
    <dgm:cxn modelId="{77C8CA27-BABE-479C-9300-20BC0851D94E}" srcId="{6EFB0C56-6BEF-481C-A675-6C4A30378C3E}" destId="{2091337A-20F6-48CD-926F-71E79CD82FB4}" srcOrd="1" destOrd="0" parTransId="{E23B3E8E-201A-47E6-816E-55EEAEB887A1}" sibTransId="{CD85DF50-1B12-4BFB-A34A-12F371EAFD7C}"/>
    <dgm:cxn modelId="{7523C86E-6B7B-41BD-979F-55E28A362B2C}" srcId="{6EFB0C56-6BEF-481C-A675-6C4A30378C3E}" destId="{8FF8121C-5D4F-4448-A5A9-C878DAA4A4EF}" srcOrd="5" destOrd="0" parTransId="{FA80C966-C194-408D-9603-E892C107CF77}" sibTransId="{84826CCF-3C10-4243-98AD-F15E43924B41}"/>
    <dgm:cxn modelId="{77559888-C2DE-47D6-B8A2-6299D9ABCABE}" type="presOf" srcId="{DBCD80DC-804C-44C4-9647-DF1FA03FA11F}" destId="{B7D2C6FF-0F77-4C88-BB10-65EA5B06C816}" srcOrd="0" destOrd="0" presId="urn:microsoft.com/office/officeart/2005/8/layout/bProcess4"/>
    <dgm:cxn modelId="{BEFEDEF1-EC07-4F0A-BD6B-544DD6CA3155}" type="presOf" srcId="{2091337A-20F6-48CD-926F-71E79CD82FB4}" destId="{17D9710B-DC5B-4F4A-910D-77932CD45911}" srcOrd="0" destOrd="0" presId="urn:microsoft.com/office/officeart/2005/8/layout/bProcess4"/>
    <dgm:cxn modelId="{50D9D4CD-3198-4AE6-907D-0A81F4700135}" srcId="{6EFB0C56-6BEF-481C-A675-6C4A30378C3E}" destId="{FAEF4EA5-14FC-4C96-8A04-BFC77A9BCA20}" srcOrd="3" destOrd="0" parTransId="{61AF093D-4233-4097-874B-21F64222827F}" sibTransId="{7F796CF8-2382-4BFA-950D-B33ED77A3295}"/>
    <dgm:cxn modelId="{FBE279D4-1873-43C6-B901-597D6E8B6444}" srcId="{6EFB0C56-6BEF-481C-A675-6C4A30378C3E}" destId="{15AC871D-C142-44AC-B439-02DBA24EBC25}" srcOrd="2" destOrd="0" parTransId="{0997076B-03A0-4BDA-8E89-636368FB9A07}" sibTransId="{5ED059A7-870B-4D45-A45E-CAA72E177146}"/>
    <dgm:cxn modelId="{A91320BF-B07A-43D9-BC57-DFD376A6988A}" type="presOf" srcId="{7F796CF8-2382-4BFA-950D-B33ED77A3295}" destId="{CEC4F0A8-7E53-4075-AFA0-968712E5C35E}" srcOrd="0" destOrd="0" presId="urn:microsoft.com/office/officeart/2005/8/layout/bProcess4"/>
    <dgm:cxn modelId="{E35397FB-DC23-49E7-A516-9715118CA77D}" type="presOf" srcId="{590D48EB-128E-4B2D-B107-CCCD39AEC68A}" destId="{9992737E-B6E1-4D2D-8FB0-EEE858981FF1}" srcOrd="0" destOrd="0" presId="urn:microsoft.com/office/officeart/2005/8/layout/bProcess4"/>
    <dgm:cxn modelId="{FDB4FA12-6952-4DE0-9FA5-37E611285507}" type="presOf" srcId="{FAEF4EA5-14FC-4C96-8A04-BFC77A9BCA20}" destId="{96F134E9-121C-4327-9712-4FC422D5FA44}" srcOrd="0" destOrd="0" presId="urn:microsoft.com/office/officeart/2005/8/layout/bProcess4"/>
    <dgm:cxn modelId="{F441F2A5-ABD8-4682-8175-8D90C6F54A65}" type="presOf" srcId="{8FF8121C-5D4F-4448-A5A9-C878DAA4A4EF}" destId="{290DBCD8-149A-44CF-8574-AA88566A1924}" srcOrd="0" destOrd="0" presId="urn:microsoft.com/office/officeart/2005/8/layout/bProcess4"/>
    <dgm:cxn modelId="{FD00E455-6CA3-492D-ADC1-55F2E065D80C}" srcId="{6EFB0C56-6BEF-481C-A675-6C4A30378C3E}" destId="{9FD4156D-2EA7-4349-B981-B4F2FAD0C3BC}" srcOrd="4" destOrd="0" parTransId="{8F9EF4B7-7259-4C86-8EF1-FB7086A0F3ED}" sibTransId="{79B88963-8019-47D9-A046-9BF36986093A}"/>
    <dgm:cxn modelId="{6CB60D9C-842D-4854-82A1-92BCB7811E85}" type="presOf" srcId="{5ED059A7-870B-4D45-A45E-CAA72E177146}" destId="{1EBA9989-F990-4F00-9F80-A4B10EADD5CE}" srcOrd="0" destOrd="0" presId="urn:microsoft.com/office/officeart/2005/8/layout/bProcess4"/>
    <dgm:cxn modelId="{20A26A38-2C3E-4387-9D09-525B28F2CEAB}" type="presParOf" srcId="{004DD01C-A94D-4C8F-A7E2-7290B46A4A61}" destId="{0DA7D227-4169-4C3D-B57B-C5D273BE9C94}" srcOrd="0" destOrd="0" presId="urn:microsoft.com/office/officeart/2005/8/layout/bProcess4"/>
    <dgm:cxn modelId="{4D3FC734-87B8-41AA-B7DA-13DBEF2463D3}" type="presParOf" srcId="{0DA7D227-4169-4C3D-B57B-C5D273BE9C94}" destId="{4A8F3203-C50F-4C68-8B93-EF1F0820F384}" srcOrd="0" destOrd="0" presId="urn:microsoft.com/office/officeart/2005/8/layout/bProcess4"/>
    <dgm:cxn modelId="{3FBD12EF-B717-4F48-A8A2-D7ABAA860FD9}" type="presParOf" srcId="{0DA7D227-4169-4C3D-B57B-C5D273BE9C94}" destId="{DED25EBC-6CF9-4C65-886C-D80622F592C2}" srcOrd="1" destOrd="0" presId="urn:microsoft.com/office/officeart/2005/8/layout/bProcess4"/>
    <dgm:cxn modelId="{B1AE10F6-E414-425C-A268-725E579F3978}" type="presParOf" srcId="{004DD01C-A94D-4C8F-A7E2-7290B46A4A61}" destId="{B7D2C6FF-0F77-4C88-BB10-65EA5B06C816}" srcOrd="1" destOrd="0" presId="urn:microsoft.com/office/officeart/2005/8/layout/bProcess4"/>
    <dgm:cxn modelId="{66A7C6B0-6BE6-4A5A-9513-B72542D519CF}" type="presParOf" srcId="{004DD01C-A94D-4C8F-A7E2-7290B46A4A61}" destId="{049CB397-881D-44C4-9472-04162A7745E8}" srcOrd="2" destOrd="0" presId="urn:microsoft.com/office/officeart/2005/8/layout/bProcess4"/>
    <dgm:cxn modelId="{D1CBC74E-3A42-46F6-B8AA-CDBF23A886A7}" type="presParOf" srcId="{049CB397-881D-44C4-9472-04162A7745E8}" destId="{9C5EC1AC-BE38-409F-9C66-76F5FB7D4CEB}" srcOrd="0" destOrd="0" presId="urn:microsoft.com/office/officeart/2005/8/layout/bProcess4"/>
    <dgm:cxn modelId="{CB2765E1-9084-4FC2-B2EF-902D2009FE24}" type="presParOf" srcId="{049CB397-881D-44C4-9472-04162A7745E8}" destId="{17D9710B-DC5B-4F4A-910D-77932CD45911}" srcOrd="1" destOrd="0" presId="urn:microsoft.com/office/officeart/2005/8/layout/bProcess4"/>
    <dgm:cxn modelId="{211FC3C7-1CFA-415F-98DD-0C04C7385895}" type="presParOf" srcId="{004DD01C-A94D-4C8F-A7E2-7290B46A4A61}" destId="{F9B22965-F37E-40AF-A304-A91955568D5A}" srcOrd="3" destOrd="0" presId="urn:microsoft.com/office/officeart/2005/8/layout/bProcess4"/>
    <dgm:cxn modelId="{7DD8814B-841D-4002-8ED9-DB98936DD96F}" type="presParOf" srcId="{004DD01C-A94D-4C8F-A7E2-7290B46A4A61}" destId="{F614E9F9-0973-45D1-A919-1DB9D4B62DDC}" srcOrd="4" destOrd="0" presId="urn:microsoft.com/office/officeart/2005/8/layout/bProcess4"/>
    <dgm:cxn modelId="{462A7DB2-42F3-4E90-A49B-DB97B8E0A279}" type="presParOf" srcId="{F614E9F9-0973-45D1-A919-1DB9D4B62DDC}" destId="{20089466-7A49-46F2-8782-FDDC0DB7FDB3}" srcOrd="0" destOrd="0" presId="urn:microsoft.com/office/officeart/2005/8/layout/bProcess4"/>
    <dgm:cxn modelId="{99D2782F-5D69-4549-A366-3799FA6DE5E4}" type="presParOf" srcId="{F614E9F9-0973-45D1-A919-1DB9D4B62DDC}" destId="{3937516F-0261-4875-B9CE-AB3FD3D9E907}" srcOrd="1" destOrd="0" presId="urn:microsoft.com/office/officeart/2005/8/layout/bProcess4"/>
    <dgm:cxn modelId="{8209D39F-7B46-4760-95F5-204E0FB25E10}" type="presParOf" srcId="{004DD01C-A94D-4C8F-A7E2-7290B46A4A61}" destId="{1EBA9989-F990-4F00-9F80-A4B10EADD5CE}" srcOrd="5" destOrd="0" presId="urn:microsoft.com/office/officeart/2005/8/layout/bProcess4"/>
    <dgm:cxn modelId="{85F1DBA6-32B5-40E9-85F1-2DC1EB45E0FA}" type="presParOf" srcId="{004DD01C-A94D-4C8F-A7E2-7290B46A4A61}" destId="{9A61DB49-5382-408C-B574-1F86688B0CBE}" srcOrd="6" destOrd="0" presId="urn:microsoft.com/office/officeart/2005/8/layout/bProcess4"/>
    <dgm:cxn modelId="{34224876-B5A0-4788-8CE0-40CA6D1C3862}" type="presParOf" srcId="{9A61DB49-5382-408C-B574-1F86688B0CBE}" destId="{A3BC4A2C-1C32-4242-BF5A-BFDF8BB1E865}" srcOrd="0" destOrd="0" presId="urn:microsoft.com/office/officeart/2005/8/layout/bProcess4"/>
    <dgm:cxn modelId="{256920FD-AF4A-40D0-8002-83A4AA061260}" type="presParOf" srcId="{9A61DB49-5382-408C-B574-1F86688B0CBE}" destId="{96F134E9-121C-4327-9712-4FC422D5FA44}" srcOrd="1" destOrd="0" presId="urn:microsoft.com/office/officeart/2005/8/layout/bProcess4"/>
    <dgm:cxn modelId="{E1433256-3F65-4816-A441-E12DFA6B7EFF}" type="presParOf" srcId="{004DD01C-A94D-4C8F-A7E2-7290B46A4A61}" destId="{CEC4F0A8-7E53-4075-AFA0-968712E5C35E}" srcOrd="7" destOrd="0" presId="urn:microsoft.com/office/officeart/2005/8/layout/bProcess4"/>
    <dgm:cxn modelId="{AD40147C-3C62-49EC-AAA0-CC37E1512F4E}" type="presParOf" srcId="{004DD01C-A94D-4C8F-A7E2-7290B46A4A61}" destId="{1767939D-50E5-4E98-A3DB-1D3161640002}" srcOrd="8" destOrd="0" presId="urn:microsoft.com/office/officeart/2005/8/layout/bProcess4"/>
    <dgm:cxn modelId="{1503C71F-9466-4C1C-ADA4-DA4AC12F5591}" type="presParOf" srcId="{1767939D-50E5-4E98-A3DB-1D3161640002}" destId="{FFE30859-587C-4966-A7D1-A0FB9CA98B9B}" srcOrd="0" destOrd="0" presId="urn:microsoft.com/office/officeart/2005/8/layout/bProcess4"/>
    <dgm:cxn modelId="{5C423820-4E89-4B8F-8066-981BB6545FC5}" type="presParOf" srcId="{1767939D-50E5-4E98-A3DB-1D3161640002}" destId="{C4FCA24D-216A-4455-AEFB-F851FA2BAB44}" srcOrd="1" destOrd="0" presId="urn:microsoft.com/office/officeart/2005/8/layout/bProcess4"/>
    <dgm:cxn modelId="{E3AEAF63-7DC4-4429-BAB4-68C0CC25E234}" type="presParOf" srcId="{004DD01C-A94D-4C8F-A7E2-7290B46A4A61}" destId="{A8B427F3-9F34-449E-B2AA-BBED08182E85}" srcOrd="9" destOrd="0" presId="urn:microsoft.com/office/officeart/2005/8/layout/bProcess4"/>
    <dgm:cxn modelId="{077619ED-E381-4755-A6C2-A2A603E8E0CA}" type="presParOf" srcId="{004DD01C-A94D-4C8F-A7E2-7290B46A4A61}" destId="{3D4D06DE-D389-4103-B24B-BD43A68A6332}" srcOrd="10" destOrd="0" presId="urn:microsoft.com/office/officeart/2005/8/layout/bProcess4"/>
    <dgm:cxn modelId="{46ADEFEE-5AD1-45B2-AA6C-8D9B23182BC0}" type="presParOf" srcId="{3D4D06DE-D389-4103-B24B-BD43A68A6332}" destId="{F9F8AB07-6BB5-459B-A744-1641863F0ED2}" srcOrd="0" destOrd="0" presId="urn:microsoft.com/office/officeart/2005/8/layout/bProcess4"/>
    <dgm:cxn modelId="{4B476D53-72DF-4F55-B13A-7FC095111263}" type="presParOf" srcId="{3D4D06DE-D389-4103-B24B-BD43A68A6332}" destId="{290DBCD8-149A-44CF-8574-AA88566A1924}" srcOrd="1" destOrd="0" presId="urn:microsoft.com/office/officeart/2005/8/layout/bProcess4"/>
    <dgm:cxn modelId="{C4B38FFF-0DEB-42D5-8667-811D756AF6D0}" type="presParOf" srcId="{004DD01C-A94D-4C8F-A7E2-7290B46A4A61}" destId="{EF4C7AD8-E328-4C42-B5C4-8551E55B5A42}" srcOrd="11" destOrd="0" presId="urn:microsoft.com/office/officeart/2005/8/layout/bProcess4"/>
    <dgm:cxn modelId="{472E27B1-9F32-43B6-8226-7219F6672054}" type="presParOf" srcId="{004DD01C-A94D-4C8F-A7E2-7290B46A4A61}" destId="{EBBED07B-E630-4904-A7BC-40EAD5110004}" srcOrd="12" destOrd="0" presId="urn:microsoft.com/office/officeart/2005/8/layout/bProcess4"/>
    <dgm:cxn modelId="{9BE33964-EC20-4EDA-801B-E546BEC65F1F}" type="presParOf" srcId="{EBBED07B-E630-4904-A7BC-40EAD5110004}" destId="{0A7D27F3-8649-4AB1-921D-FE457D71007C}" srcOrd="0" destOrd="0" presId="urn:microsoft.com/office/officeart/2005/8/layout/bProcess4"/>
    <dgm:cxn modelId="{A3B41545-84FA-454E-A94E-1552A806981A}" type="presParOf" srcId="{EBBED07B-E630-4904-A7BC-40EAD5110004}" destId="{9992737E-B6E1-4D2D-8FB0-EEE858981FF1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D2C6FF-0F77-4C88-BB10-65EA5B06C816}">
      <dsp:nvSpPr>
        <dsp:cNvPr id="0" name=""/>
        <dsp:cNvSpPr/>
      </dsp:nvSpPr>
      <dsp:spPr>
        <a:xfrm rot="5400000">
          <a:off x="-58398" y="1321962"/>
          <a:ext cx="2070189" cy="24951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ED25EBC-6CF9-4C65-886C-D80622F592C2}">
      <dsp:nvSpPr>
        <dsp:cNvPr id="0" name=""/>
        <dsp:cNvSpPr/>
      </dsp:nvSpPr>
      <dsp:spPr>
        <a:xfrm>
          <a:off x="417678" y="542"/>
          <a:ext cx="2772370" cy="1663422"/>
        </a:xfrm>
        <a:prstGeom prst="roundRect">
          <a:avLst>
            <a:gd name="adj" fmla="val 10000"/>
          </a:avLst>
        </a:prstGeom>
        <a:solidFill>
          <a:schemeClr val="bg1"/>
        </a:solidFill>
        <a:ln>
          <a:solidFill>
            <a:schemeClr val="tx1"/>
          </a:solidFill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800" kern="1200"/>
        </a:p>
      </dsp:txBody>
      <dsp:txXfrm>
        <a:off x="466398" y="49262"/>
        <a:ext cx="2674930" cy="1565982"/>
      </dsp:txXfrm>
    </dsp:sp>
    <dsp:sp modelId="{F9B22965-F37E-40AF-A304-A91955568D5A}">
      <dsp:nvSpPr>
        <dsp:cNvPr id="0" name=""/>
        <dsp:cNvSpPr/>
      </dsp:nvSpPr>
      <dsp:spPr>
        <a:xfrm rot="5400000">
          <a:off x="-58398" y="3401240"/>
          <a:ext cx="2070189" cy="24951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7D9710B-DC5B-4F4A-910D-77932CD45911}">
      <dsp:nvSpPr>
        <dsp:cNvPr id="0" name=""/>
        <dsp:cNvSpPr/>
      </dsp:nvSpPr>
      <dsp:spPr>
        <a:xfrm>
          <a:off x="417678" y="2079820"/>
          <a:ext cx="2772370" cy="1663422"/>
        </a:xfrm>
        <a:prstGeom prst="roundRect">
          <a:avLst>
            <a:gd name="adj" fmla="val 10000"/>
          </a:avLst>
        </a:prstGeom>
        <a:solidFill>
          <a:schemeClr val="bg1"/>
        </a:solidFill>
        <a:ln>
          <a:solidFill>
            <a:schemeClr val="tx1"/>
          </a:solidFill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800" kern="1200"/>
        </a:p>
      </dsp:txBody>
      <dsp:txXfrm>
        <a:off x="466398" y="2128540"/>
        <a:ext cx="2674930" cy="1565982"/>
      </dsp:txXfrm>
    </dsp:sp>
    <dsp:sp modelId="{1EBA9989-F990-4F00-9F80-A4B10EADD5CE}">
      <dsp:nvSpPr>
        <dsp:cNvPr id="0" name=""/>
        <dsp:cNvSpPr/>
      </dsp:nvSpPr>
      <dsp:spPr>
        <a:xfrm>
          <a:off x="981240" y="4440879"/>
          <a:ext cx="3678164" cy="24951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937516F-0261-4875-B9CE-AB3FD3D9E907}">
      <dsp:nvSpPr>
        <dsp:cNvPr id="0" name=""/>
        <dsp:cNvSpPr/>
      </dsp:nvSpPr>
      <dsp:spPr>
        <a:xfrm>
          <a:off x="417678" y="4159098"/>
          <a:ext cx="2772370" cy="166342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chemeClr val="tx1"/>
          </a:solidFill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800" kern="1200" dirty="0" smtClean="0"/>
            <a:t>1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800" kern="1200" dirty="0" smtClean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800" kern="1200" dirty="0" smtClean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800" kern="1200" dirty="0" smtClean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800" kern="1200" dirty="0" smtClean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800" kern="1200" dirty="0" smtClean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800" kern="1200" dirty="0" smtClean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800" kern="1200" dirty="0" smtClean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800" kern="1200" dirty="0"/>
        </a:p>
      </dsp:txBody>
      <dsp:txXfrm>
        <a:off x="466398" y="4207818"/>
        <a:ext cx="2674930" cy="1565982"/>
      </dsp:txXfrm>
    </dsp:sp>
    <dsp:sp modelId="{CEC4F0A8-7E53-4075-AFA0-968712E5C35E}">
      <dsp:nvSpPr>
        <dsp:cNvPr id="0" name=""/>
        <dsp:cNvSpPr/>
      </dsp:nvSpPr>
      <dsp:spPr>
        <a:xfrm rot="16200000">
          <a:off x="3628854" y="3401240"/>
          <a:ext cx="2070189" cy="24951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6F134E9-121C-4327-9712-4FC422D5FA44}">
      <dsp:nvSpPr>
        <dsp:cNvPr id="0" name=""/>
        <dsp:cNvSpPr/>
      </dsp:nvSpPr>
      <dsp:spPr>
        <a:xfrm>
          <a:off x="4104931" y="4159098"/>
          <a:ext cx="2772370" cy="1663422"/>
        </a:xfrm>
        <a:prstGeom prst="roundRect">
          <a:avLst>
            <a:gd name="adj" fmla="val 10000"/>
          </a:avLst>
        </a:prstGeom>
        <a:solidFill>
          <a:schemeClr val="bg1"/>
        </a:solidFill>
        <a:ln>
          <a:solidFill>
            <a:schemeClr val="tx1"/>
          </a:solidFill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800" kern="1200"/>
        </a:p>
      </dsp:txBody>
      <dsp:txXfrm>
        <a:off x="4153651" y="4207818"/>
        <a:ext cx="2674930" cy="1565982"/>
      </dsp:txXfrm>
    </dsp:sp>
    <dsp:sp modelId="{A8B427F3-9F34-449E-B2AA-BBED08182E85}">
      <dsp:nvSpPr>
        <dsp:cNvPr id="0" name=""/>
        <dsp:cNvSpPr/>
      </dsp:nvSpPr>
      <dsp:spPr>
        <a:xfrm rot="16200000">
          <a:off x="3628854" y="1321962"/>
          <a:ext cx="2070189" cy="24951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4FCA24D-216A-4455-AEFB-F851FA2BAB44}">
      <dsp:nvSpPr>
        <dsp:cNvPr id="0" name=""/>
        <dsp:cNvSpPr/>
      </dsp:nvSpPr>
      <dsp:spPr>
        <a:xfrm>
          <a:off x="4104931" y="2079820"/>
          <a:ext cx="2772370" cy="1663422"/>
        </a:xfrm>
        <a:prstGeom prst="roundRect">
          <a:avLst>
            <a:gd name="adj" fmla="val 10000"/>
          </a:avLst>
        </a:prstGeom>
        <a:solidFill>
          <a:schemeClr val="bg1"/>
        </a:solidFill>
        <a:ln>
          <a:solidFill>
            <a:schemeClr val="tx1"/>
          </a:solidFill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800" kern="1200"/>
        </a:p>
      </dsp:txBody>
      <dsp:txXfrm>
        <a:off x="4153651" y="2128540"/>
        <a:ext cx="2674930" cy="1565982"/>
      </dsp:txXfrm>
    </dsp:sp>
    <dsp:sp modelId="{EF4C7AD8-E328-4C42-B5C4-8551E55B5A42}">
      <dsp:nvSpPr>
        <dsp:cNvPr id="0" name=""/>
        <dsp:cNvSpPr/>
      </dsp:nvSpPr>
      <dsp:spPr>
        <a:xfrm>
          <a:off x="4668493" y="282323"/>
          <a:ext cx="3678164" cy="24951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90DBCD8-149A-44CF-8574-AA88566A1924}">
      <dsp:nvSpPr>
        <dsp:cNvPr id="0" name=""/>
        <dsp:cNvSpPr/>
      </dsp:nvSpPr>
      <dsp:spPr>
        <a:xfrm>
          <a:off x="4104931" y="542"/>
          <a:ext cx="2772370" cy="1663422"/>
        </a:xfrm>
        <a:prstGeom prst="roundRect">
          <a:avLst>
            <a:gd name="adj" fmla="val 10000"/>
          </a:avLst>
        </a:prstGeom>
        <a:solidFill>
          <a:schemeClr val="bg1"/>
        </a:solidFill>
        <a:ln>
          <a:solidFill>
            <a:schemeClr val="tx1"/>
          </a:solidFill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800" kern="1200"/>
        </a:p>
      </dsp:txBody>
      <dsp:txXfrm>
        <a:off x="4153651" y="49262"/>
        <a:ext cx="2674930" cy="1565982"/>
      </dsp:txXfrm>
    </dsp:sp>
    <dsp:sp modelId="{9992737E-B6E1-4D2D-8FB0-EEE858981FF1}">
      <dsp:nvSpPr>
        <dsp:cNvPr id="0" name=""/>
        <dsp:cNvSpPr/>
      </dsp:nvSpPr>
      <dsp:spPr>
        <a:xfrm>
          <a:off x="7792183" y="542"/>
          <a:ext cx="2772370" cy="1663422"/>
        </a:xfrm>
        <a:prstGeom prst="roundRect">
          <a:avLst>
            <a:gd name="adj" fmla="val 10000"/>
          </a:avLst>
        </a:prstGeom>
        <a:solidFill>
          <a:schemeClr val="bg1"/>
        </a:solidFill>
        <a:ln>
          <a:solidFill>
            <a:schemeClr val="tx1"/>
          </a:solidFill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800" kern="1200" dirty="0"/>
        </a:p>
      </dsp:txBody>
      <dsp:txXfrm>
        <a:off x="7840903" y="49262"/>
        <a:ext cx="2674930" cy="15659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4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4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4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4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9473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4858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104858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E6171E64-FE02-4DE5-B72F-53C3706641C3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104858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91F18EF7-BE1E-4ECB-84D4-67C2B4D8F095}" type="slidenum">
              <a:rPr lang="en-US" smtClean="0"/>
              <a:t>‹Nº›</a:t>
            </a:fld>
            <a:endParaRPr lang="en-US"/>
          </a:p>
        </p:txBody>
      </p:sp>
      <p:sp>
        <p:nvSpPr>
          <p:cNvPr id="104858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485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04859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104859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9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48712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487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10487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‹Nº›</a:t>
            </a:fld>
            <a:endParaRPr lang="en-US"/>
          </a:p>
        </p:txBody>
      </p:sp>
      <p:sp>
        <p:nvSpPr>
          <p:cNvPr id="1048716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48718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048719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04872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104872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2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3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48724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48725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04872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1048727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04872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104872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3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4869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104869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9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104873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3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48735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048736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4873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104873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3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700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48701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048702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4870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104870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0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48707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04870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104870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48695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04869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104869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9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577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48578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048579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E6171E64-FE02-4DE5-B72F-53C3706641C3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1048580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91F18EF7-BE1E-4ECB-84D4-67C2B4D8F095}" type="slidenum">
              <a:rPr lang="en-US" smtClean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.jpeg"/><Relationship Id="rId5" Type="http://schemas.openxmlformats.org/officeDocument/2006/relationships/diagramQuickStyle" Target="../diagrams/quickStyle1.xml"/><Relationship Id="rId15" Type="http://schemas.openxmlformats.org/officeDocument/2006/relationships/hyperlink" Target="https://infopastosyforrajes.com/" TargetMode="External"/><Relationship Id="rId10" Type="http://schemas.openxmlformats.org/officeDocument/2006/relationships/image" Target="../media/image6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jpeg"/><Relationship Id="rId14" Type="http://schemas.openxmlformats.org/officeDocument/2006/relationships/hyperlink" Target="https://www.veterinariadigital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gif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microsoft.com/office/2007/relationships/media" Target="../media/media2.mp4"/><Relationship Id="rId7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openxmlformats.org/officeDocument/2006/relationships/image" Target="../media/image50.png"/><Relationship Id="rId5" Type="http://schemas.microsoft.com/office/2007/relationships/media" Target="../media/media3.mp4"/><Relationship Id="rId10" Type="http://schemas.openxmlformats.org/officeDocument/2006/relationships/image" Target="../media/image49.png"/><Relationship Id="rId4" Type="http://schemas.openxmlformats.org/officeDocument/2006/relationships/video" Target="../media/media2.mp4"/><Relationship Id="rId9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ctrTitle"/>
          </p:nvPr>
        </p:nvSpPr>
        <p:spPr>
          <a:xfrm>
            <a:off x="803744" y="589534"/>
            <a:ext cx="5292256" cy="2660353"/>
          </a:xfrm>
        </p:spPr>
        <p:txBody>
          <a:bodyPr anchor="t">
            <a:noAutofit/>
          </a:bodyPr>
          <a:lstStyle/>
          <a:p>
            <a:pPr algn="ctr"/>
            <a:r>
              <a:rPr lang="es-CO" sz="4000" dirty="0">
                <a:latin typeface="+mn-lt"/>
              </a:rPr>
              <a:t>Producción de huevo de gallina implementando un sistema silvopastoril aumentando la producción y nutrición del huevo</a:t>
            </a:r>
          </a:p>
        </p:txBody>
      </p:sp>
      <p:sp>
        <p:nvSpPr>
          <p:cNvPr id="1048589" name="Subtítulo 2"/>
          <p:cNvSpPr>
            <a:spLocks noGrp="1"/>
          </p:cNvSpPr>
          <p:nvPr>
            <p:ph type="subTitle" idx="1"/>
          </p:nvPr>
        </p:nvSpPr>
        <p:spPr>
          <a:xfrm>
            <a:off x="1983379" y="4681727"/>
            <a:ext cx="5292256" cy="117592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s-ES" sz="1500" b="1" dirty="0"/>
              <a:t>María Fernanda Camargo</a:t>
            </a:r>
          </a:p>
          <a:p>
            <a:pPr>
              <a:lnSpc>
                <a:spcPct val="120000"/>
              </a:lnSpc>
            </a:pPr>
            <a:r>
              <a:rPr lang="es-ES" sz="1500" b="1" dirty="0"/>
              <a:t>Damián Andrés León</a:t>
            </a:r>
          </a:p>
          <a:p>
            <a:pPr>
              <a:lnSpc>
                <a:spcPct val="120000"/>
              </a:lnSpc>
            </a:pPr>
            <a:r>
              <a:rPr lang="es-ES" sz="1500" b="1" dirty="0"/>
              <a:t>Sergio David Romero</a:t>
            </a:r>
            <a:endParaRPr lang="es-CO" sz="1500" b="1" dirty="0"/>
          </a:p>
        </p:txBody>
      </p:sp>
      <p:pic>
        <p:nvPicPr>
          <p:cNvPr id="2097152" name="Imagen 7" descr="Imagen que contiene Diagrama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0" y="1209168"/>
            <a:ext cx="5747139" cy="4439664"/>
          </a:xfrm>
          <a:prstGeom prst="rect">
            <a:avLst/>
          </a:prstGeom>
          <a:noFill/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Imagen 16"/>
          <p:cNvPicPr>
            <a:picLocks noChangeAspect="1"/>
          </p:cNvPicPr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1075274" y="0"/>
            <a:ext cx="8877670" cy="6858000"/>
          </a:xfrm>
          <a:prstGeom prst="rect">
            <a:avLst/>
          </a:prstGeom>
        </p:spPr>
      </p:pic>
      <p:graphicFrame>
        <p:nvGraphicFramePr>
          <p:cNvPr id="4194304" name="Diagrama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7158495"/>
              </p:ext>
            </p:extLst>
          </p:nvPr>
        </p:nvGraphicFramePr>
        <p:xfrm>
          <a:off x="487894" y="791532"/>
          <a:ext cx="10982233" cy="5823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48595" name="Título 1"/>
          <p:cNvSpPr>
            <a:spLocks noGrp="1"/>
          </p:cNvSpPr>
          <p:nvPr>
            <p:ph type="title"/>
          </p:nvPr>
        </p:nvSpPr>
        <p:spPr>
          <a:xfrm>
            <a:off x="718038" y="231443"/>
            <a:ext cx="10521948" cy="572051"/>
          </a:xfrm>
        </p:spPr>
        <p:txBody>
          <a:bodyPr>
            <a:normAutofit fontScale="90000"/>
          </a:bodyPr>
          <a:lstStyle/>
          <a:p>
            <a:r>
              <a:rPr lang="es-ES" b="1" dirty="0"/>
              <a:t>Antecedentes</a:t>
            </a:r>
            <a:endParaRPr lang="es-CO" b="1" dirty="0"/>
          </a:p>
        </p:txBody>
      </p:sp>
      <p:pic>
        <p:nvPicPr>
          <p:cNvPr id="2097154" name="Picture 2" descr="50,919 imágenes, fotos de stock, objetos en 3D y vectores sobre Egg yolk in  bowl | Shutterstock"/>
          <p:cNvPicPr>
            <a:picLocks noGrp="1" noChangeAspect="1" noChangeArrowheads="1"/>
          </p:cNvPicPr>
          <p:nvPr>
            <p:ph idx="1"/>
          </p:nvPr>
        </p:nvPicPr>
        <p:blipFill>
          <a:blip r:embed="rId8"/>
          <a:srcRect/>
          <a:stretch>
            <a:fillRect/>
          </a:stretch>
        </p:blipFill>
        <p:spPr bwMode="auto">
          <a:xfrm>
            <a:off x="8606348" y="812386"/>
            <a:ext cx="2176727" cy="1599694"/>
          </a:xfrm>
          <a:prstGeom prst="rect">
            <a:avLst/>
          </a:prstGeom>
          <a:noFill/>
        </p:spPr>
      </p:pic>
      <p:pic>
        <p:nvPicPr>
          <p:cNvPr id="2097156" name="Picture 8" descr="Los beneficios de las jaulas en batería para gallinas ponedoras –  Actualidad Avipecuaria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97346" y="5092128"/>
            <a:ext cx="2563330" cy="1441873"/>
          </a:xfrm>
          <a:prstGeom prst="rect">
            <a:avLst/>
          </a:prstGeom>
          <a:noFill/>
        </p:spPr>
      </p:pic>
      <p:pic>
        <p:nvPicPr>
          <p:cNvPr id="2097157" name="Picture 10" descr="Huevos de pastoreo: bienestar animal para productos de calidad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79854" y="2914840"/>
            <a:ext cx="2398314" cy="1600371"/>
          </a:xfrm>
          <a:prstGeom prst="rect">
            <a:avLst/>
          </a:prstGeom>
          <a:noFill/>
        </p:spPr>
      </p:pic>
      <p:pic>
        <p:nvPicPr>
          <p:cNvPr id="2097158" name="Picture 12" descr="Es negocio el huevo de libre pastoreo? - Goula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779855" y="812386"/>
            <a:ext cx="2398313" cy="1592630"/>
          </a:xfrm>
          <a:prstGeom prst="rect">
            <a:avLst/>
          </a:prstGeom>
          <a:noFill/>
        </p:spPr>
      </p:pic>
      <p:pic>
        <p:nvPicPr>
          <p:cNvPr id="2097159" name="Picture 4" descr="Diez características para entender la cultura China y los Negocios -  LegalToday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550998" y="996989"/>
            <a:ext cx="1578815" cy="1118327"/>
          </a:xfrm>
          <a:prstGeom prst="rect">
            <a:avLst/>
          </a:prstGeom>
          <a:noFill/>
        </p:spPr>
      </p:pic>
      <p:pic>
        <p:nvPicPr>
          <p:cNvPr id="2097160" name="Picture 6" descr="Gallo De Oro En Un Pedestal En El Agua, Render 3d Fotos, retratos, imágenes  y fotografía de archivo libres de derecho. Image 206731439"/>
          <p:cNvPicPr>
            <a:picLocks noChangeAspect="1" noChangeArrowheads="1"/>
          </p:cNvPicPr>
          <p:nvPr/>
        </p:nvPicPr>
        <p:blipFill rotWithShape="1">
          <a:blip r:embed="rId13"/>
          <a:srcRect l="20368" t="-731" r="26040" b="731"/>
          <a:stretch>
            <a:fillRect/>
          </a:stretch>
        </p:blipFill>
        <p:spPr bwMode="auto">
          <a:xfrm>
            <a:off x="1698221" y="3043993"/>
            <a:ext cx="1284367" cy="1342064"/>
          </a:xfrm>
          <a:prstGeom prst="rect">
            <a:avLst/>
          </a:prstGeom>
          <a:noFill/>
        </p:spPr>
      </p:pic>
      <p:sp>
        <p:nvSpPr>
          <p:cNvPr id="1048596" name="CuadroTexto 18"/>
          <p:cNvSpPr txBox="1"/>
          <p:nvPr/>
        </p:nvSpPr>
        <p:spPr>
          <a:xfrm>
            <a:off x="7731900" y="3715025"/>
            <a:ext cx="610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4"/>
              </a:rPr>
              <a:t>https://www.veterinariadigital.com/</a:t>
            </a:r>
            <a:endParaRPr lang="es-CO" b="1" dirty="0"/>
          </a:p>
        </p:txBody>
      </p:sp>
      <p:sp>
        <p:nvSpPr>
          <p:cNvPr id="1048597" name="CuadroTexto 20"/>
          <p:cNvSpPr txBox="1"/>
          <p:nvPr/>
        </p:nvSpPr>
        <p:spPr>
          <a:xfrm>
            <a:off x="7731900" y="4201391"/>
            <a:ext cx="6915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5"/>
              </a:rPr>
              <a:t>https://infopastosyforrajes.com/</a:t>
            </a:r>
            <a:endParaRPr lang="es-CO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Imagen 16"/>
          <p:cNvPicPr>
            <a:picLocks noChangeAspect="1"/>
          </p:cNvPicPr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1075274" y="0"/>
            <a:ext cx="8877670" cy="6858000"/>
          </a:xfrm>
          <a:prstGeom prst="rect">
            <a:avLst/>
          </a:prstGeom>
        </p:spPr>
      </p:pic>
      <p:sp>
        <p:nvSpPr>
          <p:cNvPr id="1048598" name="Título 1"/>
          <p:cNvSpPr>
            <a:spLocks noGrp="1"/>
          </p:cNvSpPr>
          <p:nvPr>
            <p:ph type="title"/>
          </p:nvPr>
        </p:nvSpPr>
        <p:spPr>
          <a:xfrm>
            <a:off x="884535" y="179615"/>
            <a:ext cx="3992337" cy="900968"/>
          </a:xfrm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contourClr>
              <a:schemeClr val="accent3">
                <a:shade val="35000"/>
                <a:satMod val="130000"/>
              </a:schemeClr>
            </a:contourClr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s-ES" sz="4000" b="1" dirty="0"/>
              <a:t>Problemática</a:t>
            </a:r>
            <a:endParaRPr lang="es-CO" sz="4000" dirty="0"/>
          </a:p>
        </p:txBody>
      </p:sp>
      <p:pic>
        <p:nvPicPr>
          <p:cNvPr id="2097162" name="Picture 4" descr="flecha roja que apunta hacia abajo con un gráfico de barras decreciente  sobre fondo rosa 10704158 Foto de stock en Vecteezy"/>
          <p:cNvPicPr>
            <a:picLocks noChangeAspect="1" noChangeArrowheads="1"/>
          </p:cNvPicPr>
          <p:nvPr/>
        </p:nvPicPr>
        <p:blipFill rotWithShape="1">
          <a:blip r:embed="rId3"/>
          <a:srcRect l="-4858" r="32333"/>
          <a:stretch>
            <a:fillRect/>
          </a:stretch>
        </p:blipFill>
        <p:spPr bwMode="auto">
          <a:xfrm>
            <a:off x="764135" y="1444607"/>
            <a:ext cx="1820119" cy="15934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97163" name="Picture 10" descr="Producción de huevos en Venezuela va en aumento – Actualidad Avipecuari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2447" y="3265715"/>
            <a:ext cx="2134563" cy="11250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97164" name="Picture 14" descr="Gallinas Criollas Ecológicas Mi Amazonía - ¿Por qué el canibalismo en las  aves? El canibalismo ocurre principalmente cuando las aves están estresadas  por manejo deficiente. Una vez que se estresan, comienzan 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21737" y="4790830"/>
            <a:ext cx="2139872" cy="14239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48599" name="2 CuadroTexto"/>
          <p:cNvSpPr txBox="1"/>
          <p:nvPr/>
        </p:nvSpPr>
        <p:spPr>
          <a:xfrm>
            <a:off x="3192236" y="2056644"/>
            <a:ext cx="1959429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O" dirty="0" smtClean="0"/>
              <a:t>Poca producción </a:t>
            </a:r>
            <a:endParaRPr lang="es-CO" dirty="0"/>
          </a:p>
        </p:txBody>
      </p:sp>
      <p:sp>
        <p:nvSpPr>
          <p:cNvPr id="1048600" name="4 CuadroTexto"/>
          <p:cNvSpPr txBox="1"/>
          <p:nvPr/>
        </p:nvSpPr>
        <p:spPr>
          <a:xfrm>
            <a:off x="1126258" y="3505095"/>
            <a:ext cx="1730829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O" dirty="0" smtClean="0"/>
              <a:t>Reemplazo económico </a:t>
            </a:r>
            <a:endParaRPr lang="es-CO" dirty="0"/>
          </a:p>
        </p:txBody>
      </p:sp>
      <p:sp>
        <p:nvSpPr>
          <p:cNvPr id="1048601" name="5 CuadroTexto"/>
          <p:cNvSpPr txBox="1"/>
          <p:nvPr/>
        </p:nvSpPr>
        <p:spPr>
          <a:xfrm>
            <a:off x="3396753" y="5184321"/>
            <a:ext cx="1885950" cy="3581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O" dirty="0" smtClean="0"/>
              <a:t>Estrés en animales</a:t>
            </a:r>
            <a:endParaRPr lang="es-CO" dirty="0"/>
          </a:p>
        </p:txBody>
      </p:sp>
      <p:cxnSp>
        <p:nvCxnSpPr>
          <p:cNvPr id="3145728" name="10 Conector recto"/>
          <p:cNvCxnSpPr>
            <a:cxnSpLocks/>
            <a:stCxn id="2097162" idx="3"/>
            <a:endCxn id="1048599" idx="1"/>
          </p:cNvCxnSpPr>
          <p:nvPr/>
        </p:nvCxnSpPr>
        <p:spPr>
          <a:xfrm>
            <a:off x="2584254" y="2241310"/>
            <a:ext cx="6079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29" name="15 Conector recto"/>
          <p:cNvCxnSpPr>
            <a:cxnSpLocks/>
            <a:stCxn id="1048600" idx="3"/>
            <a:endCxn id="2097163" idx="1"/>
          </p:cNvCxnSpPr>
          <p:nvPr/>
        </p:nvCxnSpPr>
        <p:spPr>
          <a:xfrm>
            <a:off x="2857087" y="3828261"/>
            <a:ext cx="41536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0" name="17 Conector recto"/>
          <p:cNvCxnSpPr>
            <a:cxnSpLocks/>
            <a:stCxn id="1048601" idx="1"/>
          </p:cNvCxnSpPr>
          <p:nvPr/>
        </p:nvCxnSpPr>
        <p:spPr>
          <a:xfrm flipH="1">
            <a:off x="3061609" y="5507487"/>
            <a:ext cx="3351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02" name="Título 1"/>
          <p:cNvSpPr txBox="1"/>
          <p:nvPr/>
        </p:nvSpPr>
        <p:spPr>
          <a:xfrm>
            <a:off x="6751935" y="5507487"/>
            <a:ext cx="3992337" cy="900968"/>
          </a:xfrm>
          <a:prstGeom prst="rect">
            <a:avLst/>
          </a:prstGeom>
          <a:sp3d contourW="9525" prstMaterial="flat">
            <a:contourClr>
              <a:schemeClr val="accent3">
                <a:shade val="35000"/>
                <a:satMod val="130000"/>
              </a:schemeClr>
            </a:contourClr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4000" b="1" dirty="0" smtClean="0"/>
              <a:t>Innovador</a:t>
            </a:r>
            <a:endParaRPr lang="es-CO" sz="4000" dirty="0"/>
          </a:p>
        </p:txBody>
      </p:sp>
      <p:sp>
        <p:nvSpPr>
          <p:cNvPr id="1048603" name="Content Placeholder 2"/>
          <p:cNvSpPr>
            <a:spLocks noGrp="1"/>
          </p:cNvSpPr>
          <p:nvPr>
            <p:ph idx="1"/>
          </p:nvPr>
        </p:nvSpPr>
        <p:spPr>
          <a:xfrm>
            <a:off x="6923385" y="381393"/>
            <a:ext cx="3509341" cy="4558000"/>
          </a:xfrm>
          <a:scene3d>
            <a:camera prst="orthographicFront"/>
            <a:lightRig rig="threePt" dir="t"/>
          </a:scene3d>
          <a:sp3d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s-CO" sz="2400" dirty="0"/>
              <a:t>Sistema silvopastoril con Gallinas de galpón.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Cumplir las 5 libertades de los animales para una mejor calidad de producto. </a:t>
            </a:r>
          </a:p>
        </p:txBody>
      </p:sp>
      <p:cxnSp>
        <p:nvCxnSpPr>
          <p:cNvPr id="3145731" name="24 Conector recto"/>
          <p:cNvCxnSpPr>
            <a:cxnSpLocks/>
            <a:stCxn id="1048602" idx="0"/>
          </p:cNvCxnSpPr>
          <p:nvPr/>
        </p:nvCxnSpPr>
        <p:spPr>
          <a:xfrm flipH="1" flipV="1">
            <a:off x="8748103" y="4939393"/>
            <a:ext cx="1" cy="568094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Imagen 16"/>
          <p:cNvPicPr>
            <a:picLocks noChangeAspect="1"/>
          </p:cNvPicPr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1075274" y="0"/>
            <a:ext cx="8877670" cy="6858000"/>
          </a:xfrm>
          <a:prstGeom prst="rect">
            <a:avLst/>
          </a:prstGeom>
        </p:spPr>
      </p:pic>
      <p:sp>
        <p:nvSpPr>
          <p:cNvPr id="1048604" name="12 Rectángulo"/>
          <p:cNvSpPr/>
          <p:nvPr/>
        </p:nvSpPr>
        <p:spPr>
          <a:xfrm>
            <a:off x="187779" y="3428999"/>
            <a:ext cx="10899321" cy="2677885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05" name="2 Rectángulo"/>
          <p:cNvSpPr/>
          <p:nvPr/>
        </p:nvSpPr>
        <p:spPr>
          <a:xfrm rot="1994306">
            <a:off x="7223352" y="4808793"/>
            <a:ext cx="1009917" cy="109305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06" name="3 Rectángulo"/>
          <p:cNvSpPr/>
          <p:nvPr/>
        </p:nvSpPr>
        <p:spPr>
          <a:xfrm>
            <a:off x="187779" y="449036"/>
            <a:ext cx="10899321" cy="2677885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07" name="11 Rectángulo"/>
          <p:cNvSpPr/>
          <p:nvPr/>
        </p:nvSpPr>
        <p:spPr>
          <a:xfrm rot="1994306" flipV="1">
            <a:off x="3295409" y="1911423"/>
            <a:ext cx="1303524" cy="112067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08" name="8 Elipse"/>
          <p:cNvSpPr/>
          <p:nvPr/>
        </p:nvSpPr>
        <p:spPr>
          <a:xfrm>
            <a:off x="7957457" y="4650922"/>
            <a:ext cx="3028950" cy="131445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09" name="5 Elipse"/>
          <p:cNvSpPr/>
          <p:nvPr/>
        </p:nvSpPr>
        <p:spPr>
          <a:xfrm>
            <a:off x="506186" y="718457"/>
            <a:ext cx="3028950" cy="131445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10" name="Título 1"/>
          <p:cNvSpPr>
            <a:spLocks noGrp="1"/>
          </p:cNvSpPr>
          <p:nvPr>
            <p:ph type="title"/>
          </p:nvPr>
        </p:nvSpPr>
        <p:spPr>
          <a:xfrm>
            <a:off x="1261872" y="963386"/>
            <a:ext cx="1685435" cy="727936"/>
          </a:xfrm>
        </p:spPr>
        <p:txBody>
          <a:bodyPr>
            <a:normAutofit/>
          </a:bodyPr>
          <a:lstStyle/>
          <a:p>
            <a:r>
              <a:rPr lang="es-MX" sz="4000" dirty="0"/>
              <a:t>Visión</a:t>
            </a:r>
            <a:endParaRPr lang="es-CO" sz="4000" dirty="0"/>
          </a:p>
        </p:txBody>
      </p:sp>
      <p:sp>
        <p:nvSpPr>
          <p:cNvPr id="1048611" name="Título 1"/>
          <p:cNvSpPr txBox="1"/>
          <p:nvPr/>
        </p:nvSpPr>
        <p:spPr>
          <a:xfrm>
            <a:off x="8629214" y="4879521"/>
            <a:ext cx="1685435" cy="72793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dirty="0" smtClean="0"/>
              <a:t>Misión</a:t>
            </a:r>
            <a:endParaRPr lang="es-CO" sz="4000" dirty="0"/>
          </a:p>
        </p:txBody>
      </p:sp>
      <p:sp>
        <p:nvSpPr>
          <p:cNvPr id="1048612" name="9 CuadroTexto"/>
          <p:cNvSpPr txBox="1"/>
          <p:nvPr/>
        </p:nvSpPr>
        <p:spPr>
          <a:xfrm>
            <a:off x="4433208" y="1804308"/>
            <a:ext cx="6123214" cy="891541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CO" dirty="0" smtClean="0"/>
              <a:t>HUGRAZUL será reconocida en el año 2029 por ser la mayor comercializadora de huevos de gallina exaltando la inocuidad de su producto.</a:t>
            </a:r>
            <a:endParaRPr lang="es-CO" dirty="0"/>
          </a:p>
        </p:txBody>
      </p:sp>
      <p:sp>
        <p:nvSpPr>
          <p:cNvPr id="1048613" name="10 CuadroTexto"/>
          <p:cNvSpPr txBox="1"/>
          <p:nvPr/>
        </p:nvSpPr>
        <p:spPr>
          <a:xfrm>
            <a:off x="506186" y="3608434"/>
            <a:ext cx="7228114" cy="1200329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CO" dirty="0" smtClean="0"/>
              <a:t>HUGRAZUL tiene como objetivo fomentar el consumo de huevos de gallina, protegiendo la salud y bienestar de los clientes, así mismo lograr una producción de huevos de alta calidad.</a:t>
            </a:r>
            <a:endParaRPr lang="es-C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6" name="Imagen 16"/>
          <p:cNvPicPr>
            <a:picLocks noChangeAspect="1"/>
          </p:cNvPicPr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1075274" y="0"/>
            <a:ext cx="8877670" cy="6858000"/>
          </a:xfrm>
          <a:prstGeom prst="rect">
            <a:avLst/>
          </a:prstGeom>
        </p:spPr>
      </p:pic>
      <p:sp>
        <p:nvSpPr>
          <p:cNvPr id="1048614" name="Marcador de contenido 2"/>
          <p:cNvSpPr>
            <a:spLocks noGrp="1"/>
          </p:cNvSpPr>
          <p:nvPr>
            <p:ph idx="1"/>
          </p:nvPr>
        </p:nvSpPr>
        <p:spPr>
          <a:xfrm>
            <a:off x="433104" y="987879"/>
            <a:ext cx="10512487" cy="162989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es-ES" sz="2000" dirty="0" smtClean="0"/>
          </a:p>
          <a:p>
            <a:pPr marL="0" indent="0">
              <a:buNone/>
            </a:pPr>
            <a:r>
              <a:rPr lang="es-ES" sz="2000" dirty="0" smtClean="0"/>
              <a:t>Establecer </a:t>
            </a:r>
            <a:r>
              <a:rPr lang="es-ES" sz="2000" dirty="0"/>
              <a:t>un sistema de producción de huevos de gallina bajo un sistema silvopastoril mejorando la calidad y nutrición del huevo en la institución educativa municipal técnica agropecuaria Policarpa Salavarrieta a partir del año </a:t>
            </a:r>
            <a:r>
              <a:rPr lang="es-ES" sz="2000" dirty="0" smtClean="0"/>
              <a:t>2024.</a:t>
            </a:r>
            <a:endParaRPr lang="es-CO" sz="2000" dirty="0"/>
          </a:p>
        </p:txBody>
      </p:sp>
      <p:sp>
        <p:nvSpPr>
          <p:cNvPr id="1048615" name="CuadroTexto 5"/>
          <p:cNvSpPr txBox="1"/>
          <p:nvPr/>
        </p:nvSpPr>
        <p:spPr>
          <a:xfrm>
            <a:off x="357382" y="3501296"/>
            <a:ext cx="10588209" cy="291084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ES" sz="28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Plantear una ruta de comercialización de huevos de gallina ponedora en el municipio de Facatativá facilitando la demanda del producto.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 Recolectar la gallinaza del galpón reduciendo la contaminación ambiental en la institución mediante un compostaje eficiente</a:t>
            </a:r>
            <a:r>
              <a:rPr lang="es-ES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Implementar un sistema silvopastoril en breves lapsos de tiempo logrando un confort en las aves, a partir del año 2024.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</p:txBody>
      </p:sp>
      <p:sp>
        <p:nvSpPr>
          <p:cNvPr id="1048616" name="Título 1"/>
          <p:cNvSpPr txBox="1"/>
          <p:nvPr/>
        </p:nvSpPr>
        <p:spPr>
          <a:xfrm>
            <a:off x="873675" y="2696760"/>
            <a:ext cx="10357666" cy="4639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357" lnSpcReduction="20000"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3200" kern="1200" cap="all" spc="7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/>
              <a:t> </a:t>
            </a:r>
            <a:endParaRPr lang="es-CO" sz="2800" dirty="0"/>
          </a:p>
        </p:txBody>
      </p:sp>
      <p:sp>
        <p:nvSpPr>
          <p:cNvPr id="1048617" name="8 Flecha derecha"/>
          <p:cNvSpPr/>
          <p:nvPr/>
        </p:nvSpPr>
        <p:spPr>
          <a:xfrm rot="10800000">
            <a:off x="3526969" y="322135"/>
            <a:ext cx="7772401" cy="1237243"/>
          </a:xfrm>
          <a:prstGeom prst="rightArrow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18" name="3 Flecha derecha"/>
          <p:cNvSpPr/>
          <p:nvPr/>
        </p:nvSpPr>
        <p:spPr>
          <a:xfrm>
            <a:off x="0" y="2696760"/>
            <a:ext cx="8972550" cy="1314450"/>
          </a:xfrm>
          <a:prstGeom prst="rightArrow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19" name="Título 1"/>
          <p:cNvSpPr txBox="1"/>
          <p:nvPr/>
        </p:nvSpPr>
        <p:spPr>
          <a:xfrm>
            <a:off x="873675" y="3017176"/>
            <a:ext cx="7274282" cy="6159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3200" kern="1200" cap="all" spc="7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/>
              <a:t>Objetivos específicos  </a:t>
            </a:r>
            <a:endParaRPr lang="es-CO" sz="2800" b="1" dirty="0"/>
          </a:p>
        </p:txBody>
      </p:sp>
      <p:sp>
        <p:nvSpPr>
          <p:cNvPr id="1048620" name="Título 1"/>
          <p:cNvSpPr>
            <a:spLocks noGrp="1"/>
          </p:cNvSpPr>
          <p:nvPr>
            <p:ph type="title"/>
          </p:nvPr>
        </p:nvSpPr>
        <p:spPr>
          <a:xfrm>
            <a:off x="7100610" y="628651"/>
            <a:ext cx="4130731" cy="590488"/>
          </a:xfrm>
        </p:spPr>
        <p:txBody>
          <a:bodyPr>
            <a:normAutofit fontScale="90000"/>
          </a:bodyPr>
          <a:lstStyle/>
          <a:p>
            <a:r>
              <a:rPr lang="es-ES" sz="2800" b="1" dirty="0"/>
              <a:t>OBJETIVO GENERAL </a:t>
            </a:r>
            <a:endParaRPr lang="es-CO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Imagen 16"/>
          <p:cNvPicPr>
            <a:picLocks noChangeAspect="1"/>
          </p:cNvPicPr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1075274" y="0"/>
            <a:ext cx="8877670" cy="6858000"/>
          </a:xfrm>
          <a:prstGeom prst="rect">
            <a:avLst/>
          </a:prstGeom>
        </p:spPr>
      </p:pic>
      <p:sp>
        <p:nvSpPr>
          <p:cNvPr id="1048621" name="26 Rectángulo"/>
          <p:cNvSpPr/>
          <p:nvPr/>
        </p:nvSpPr>
        <p:spPr>
          <a:xfrm>
            <a:off x="7697906" y="491413"/>
            <a:ext cx="3093919" cy="201366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22" name="10 Rectángulo"/>
          <p:cNvSpPr/>
          <p:nvPr/>
        </p:nvSpPr>
        <p:spPr>
          <a:xfrm>
            <a:off x="1105457" y="491413"/>
            <a:ext cx="2258105" cy="18305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23" name="8 Rectángulo"/>
          <p:cNvSpPr/>
          <p:nvPr/>
        </p:nvSpPr>
        <p:spPr>
          <a:xfrm>
            <a:off x="933928" y="4378387"/>
            <a:ext cx="2152650" cy="21063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24" name="9 Elipse"/>
          <p:cNvSpPr/>
          <p:nvPr/>
        </p:nvSpPr>
        <p:spPr>
          <a:xfrm>
            <a:off x="7614905" y="4139294"/>
            <a:ext cx="2476151" cy="2386640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048625" name="3 Elipse"/>
          <p:cNvSpPr/>
          <p:nvPr/>
        </p:nvSpPr>
        <p:spPr>
          <a:xfrm>
            <a:off x="2936651" y="2930978"/>
            <a:ext cx="5875564" cy="996043"/>
          </a:xfrm>
          <a:prstGeom prst="ellipse">
            <a:avLst/>
          </a:prstGeom>
          <a:ln>
            <a:noFill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26" name="Título 1"/>
          <p:cNvSpPr>
            <a:spLocks noGrp="1"/>
          </p:cNvSpPr>
          <p:nvPr>
            <p:ph type="title"/>
          </p:nvPr>
        </p:nvSpPr>
        <p:spPr>
          <a:xfrm>
            <a:off x="3363562" y="3118757"/>
            <a:ext cx="5629716" cy="615043"/>
          </a:xfrm>
        </p:spPr>
        <p:txBody>
          <a:bodyPr>
            <a:normAutofit fontScale="90000"/>
          </a:bodyPr>
          <a:lstStyle/>
          <a:p>
            <a:r>
              <a:rPr lang="es-MX" dirty="0"/>
              <a:t>Valores corporativos </a:t>
            </a:r>
            <a:endParaRPr lang="es-CO" dirty="0"/>
          </a:p>
        </p:txBody>
      </p:sp>
      <p:sp>
        <p:nvSpPr>
          <p:cNvPr id="1048627" name="AutoShape 2" descr="Diferença Entre Amor e Forma de Amar - Psicóloga Fabíola Luciano -  Especialista pela USP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048628" name="AutoShape 4" descr="Diferença Entre Amor e Forma de Amar - Psicóloga Fabíola Luciano -  Especialista pela USP"/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048629" name="AutoShape 6" descr="Diferença Entre Amor e Forma de Amar - Psicóloga Fabíola Luciano -  Especialista pela USP"/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048630" name="Marcador de contenido 2"/>
          <p:cNvSpPr>
            <a:spLocks noGrp="1"/>
          </p:cNvSpPr>
          <p:nvPr>
            <p:ph idx="1"/>
          </p:nvPr>
        </p:nvSpPr>
        <p:spPr>
          <a:xfrm>
            <a:off x="1328426" y="3212680"/>
            <a:ext cx="1363654" cy="368720"/>
          </a:xfrm>
        </p:spPr>
        <p:txBody>
          <a:bodyPr>
            <a:noAutofit/>
          </a:bodyPr>
          <a:lstStyle/>
          <a:p>
            <a:r>
              <a:rPr lang="es-MX" dirty="0" smtClean="0"/>
              <a:t>Empatía</a:t>
            </a:r>
            <a:endParaRPr lang="es-MX" dirty="0"/>
          </a:p>
          <a:p>
            <a:endParaRPr lang="es-CO" dirty="0"/>
          </a:p>
        </p:txBody>
      </p:sp>
      <p:pic>
        <p:nvPicPr>
          <p:cNvPr id="2097168" name="Picture 8" descr="Fotos de Amor Corazon, +48.000 Fotos de stock gratuitas de gran calidad"/>
          <p:cNvPicPr>
            <a:picLocks noChangeAspect="1" noChangeArrowheads="1"/>
          </p:cNvPicPr>
          <p:nvPr/>
        </p:nvPicPr>
        <p:blipFill rotWithShape="1">
          <a:blip r:embed="rId3"/>
          <a:srcRect t="24641" b="10451"/>
          <a:stretch>
            <a:fillRect/>
          </a:stretch>
        </p:blipFill>
        <p:spPr bwMode="auto">
          <a:xfrm>
            <a:off x="1000603" y="4447780"/>
            <a:ext cx="2019300" cy="1967600"/>
          </a:xfrm>
          <a:prstGeom prst="rect">
            <a:avLst/>
          </a:prstGeom>
          <a:noFill/>
        </p:spPr>
      </p:pic>
      <p:pic>
        <p:nvPicPr>
          <p:cNvPr id="2097169" name="Picture 10" descr="Hemos olvidado lo que es el RESPETO?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8609" y="544870"/>
            <a:ext cx="2971800" cy="1679893"/>
          </a:xfrm>
          <a:prstGeom prst="rect">
            <a:avLst/>
          </a:prstGeom>
          <a:noFill/>
        </p:spPr>
      </p:pic>
      <p:sp>
        <p:nvSpPr>
          <p:cNvPr id="1048631" name="6 CuadroTexto"/>
          <p:cNvSpPr txBox="1"/>
          <p:nvPr/>
        </p:nvSpPr>
        <p:spPr>
          <a:xfrm>
            <a:off x="3720409" y="1083519"/>
            <a:ext cx="19840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CO" dirty="0" smtClean="0"/>
              <a:t>Trabajo en equipo </a:t>
            </a:r>
            <a:endParaRPr lang="es-CO" dirty="0"/>
          </a:p>
        </p:txBody>
      </p:sp>
      <p:sp>
        <p:nvSpPr>
          <p:cNvPr id="1048632" name="12 CuadroTexto"/>
          <p:cNvSpPr txBox="1"/>
          <p:nvPr/>
        </p:nvSpPr>
        <p:spPr>
          <a:xfrm>
            <a:off x="5301371" y="5147948"/>
            <a:ext cx="2198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CO" dirty="0" smtClean="0"/>
              <a:t>Compromiso</a:t>
            </a:r>
            <a:endParaRPr lang="es-CO" dirty="0"/>
          </a:p>
        </p:txBody>
      </p:sp>
      <p:cxnSp>
        <p:nvCxnSpPr>
          <p:cNvPr id="3145732" name="16 Conector recto"/>
          <p:cNvCxnSpPr>
            <a:cxnSpLocks/>
          </p:cNvCxnSpPr>
          <p:nvPr/>
        </p:nvCxnSpPr>
        <p:spPr>
          <a:xfrm>
            <a:off x="7023679" y="5352944"/>
            <a:ext cx="59122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45733" name="18 Conector recto"/>
          <p:cNvCxnSpPr>
            <a:cxnSpLocks/>
          </p:cNvCxnSpPr>
          <p:nvPr/>
        </p:nvCxnSpPr>
        <p:spPr>
          <a:xfrm flipH="1">
            <a:off x="3363562" y="1384816"/>
            <a:ext cx="41639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45734" name="22 Conector recto"/>
          <p:cNvCxnSpPr>
            <a:cxnSpLocks/>
            <a:stCxn id="1048630" idx="2"/>
            <a:endCxn id="1048623" idx="0"/>
          </p:cNvCxnSpPr>
          <p:nvPr/>
        </p:nvCxnSpPr>
        <p:spPr>
          <a:xfrm>
            <a:off x="2010253" y="3581400"/>
            <a:ext cx="0" cy="7969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70" name="Picture 2" descr="Ilustración del concepto de compromiso de los empleados | Vector Grati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55070" y="4334704"/>
            <a:ext cx="1995820" cy="199582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48633" name="24 CuadroTexto"/>
          <p:cNvSpPr txBox="1"/>
          <p:nvPr/>
        </p:nvSpPr>
        <p:spPr>
          <a:xfrm>
            <a:off x="8991627" y="3091934"/>
            <a:ext cx="2198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CO" dirty="0" smtClean="0"/>
              <a:t>Sostenibilidad</a:t>
            </a:r>
            <a:endParaRPr lang="es-CO" dirty="0"/>
          </a:p>
        </p:txBody>
      </p:sp>
      <p:pic>
        <p:nvPicPr>
          <p:cNvPr id="2097171" name="Picture 4" descr="Sostenibilidad hotelera: ¿sólo cuestión de planes públicos? - ITH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55070" y="544870"/>
            <a:ext cx="2765305" cy="1870200"/>
          </a:xfrm>
          <a:prstGeom prst="rect">
            <a:avLst/>
          </a:prstGeom>
          <a:noFill/>
        </p:spPr>
      </p:pic>
      <p:cxnSp>
        <p:nvCxnSpPr>
          <p:cNvPr id="3145735" name="27 Conector recto"/>
          <p:cNvCxnSpPr>
            <a:cxnSpLocks/>
          </p:cNvCxnSpPr>
          <p:nvPr/>
        </p:nvCxnSpPr>
        <p:spPr>
          <a:xfrm>
            <a:off x="9357692" y="2505075"/>
            <a:ext cx="0" cy="47255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2" name="Imagen 16"/>
          <p:cNvPicPr>
            <a:picLocks noChangeAspect="1"/>
          </p:cNvPicPr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1075274" y="0"/>
            <a:ext cx="8877670" cy="6858000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0" y="333375"/>
            <a:ext cx="11287125" cy="942975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21 Rectángulo"/>
          <p:cNvSpPr/>
          <p:nvPr/>
        </p:nvSpPr>
        <p:spPr>
          <a:xfrm>
            <a:off x="8639902" y="333375"/>
            <a:ext cx="2344015" cy="343243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34" name="49 Rectángulo"/>
          <p:cNvSpPr/>
          <p:nvPr/>
        </p:nvSpPr>
        <p:spPr>
          <a:xfrm rot="5400000">
            <a:off x="1336889" y="5016358"/>
            <a:ext cx="1232807" cy="184666"/>
          </a:xfrm>
          <a:prstGeom prst="rect">
            <a:avLst/>
          </a:prstGeom>
          <a:scene3d>
            <a:camera prst="orthographicFront"/>
            <a:lightRig rig="threePt" dir="t"/>
          </a:scene3d>
          <a:sp3d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35" name="47 Rectángulo"/>
          <p:cNvSpPr/>
          <p:nvPr/>
        </p:nvSpPr>
        <p:spPr>
          <a:xfrm rot="5400000">
            <a:off x="9300655" y="5091522"/>
            <a:ext cx="1232807" cy="184666"/>
          </a:xfrm>
          <a:prstGeom prst="rect">
            <a:avLst/>
          </a:prstGeom>
          <a:scene3d>
            <a:camera prst="orthographicFront"/>
            <a:lightRig rig="threePt" dir="t"/>
          </a:scene3d>
          <a:sp3d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36" name="Título 1"/>
          <p:cNvSpPr>
            <a:spLocks noGrp="1"/>
          </p:cNvSpPr>
          <p:nvPr>
            <p:ph type="title"/>
          </p:nvPr>
        </p:nvSpPr>
        <p:spPr>
          <a:xfrm>
            <a:off x="813541" y="422134"/>
            <a:ext cx="7048902" cy="765455"/>
          </a:xfrm>
        </p:spPr>
        <p:txBody>
          <a:bodyPr/>
          <a:lstStyle/>
          <a:p>
            <a:r>
              <a:rPr lang="es-MX" dirty="0"/>
              <a:t>Estructura organizacional</a:t>
            </a:r>
            <a:endParaRPr lang="es-CO" dirty="0"/>
          </a:p>
        </p:txBody>
      </p:sp>
      <p:sp>
        <p:nvSpPr>
          <p:cNvPr id="1048637" name="Marcador de contenido 2"/>
          <p:cNvSpPr>
            <a:spLocks noGrp="1"/>
          </p:cNvSpPr>
          <p:nvPr>
            <p:ph idx="1"/>
          </p:nvPr>
        </p:nvSpPr>
        <p:spPr>
          <a:xfrm>
            <a:off x="1036261" y="1641971"/>
            <a:ext cx="1932295" cy="13255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CO" sz="6200" dirty="0"/>
          </a:p>
          <a:p>
            <a:pPr marL="0" indent="0">
              <a:buNone/>
            </a:pPr>
            <a:endParaRPr lang="es-CO" dirty="0"/>
          </a:p>
        </p:txBody>
      </p:sp>
      <p:sp>
        <p:nvSpPr>
          <p:cNvPr id="1048638" name="21 Rectángulo"/>
          <p:cNvSpPr/>
          <p:nvPr/>
        </p:nvSpPr>
        <p:spPr>
          <a:xfrm>
            <a:off x="4142510" y="1654233"/>
            <a:ext cx="2876203" cy="98090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39" name="26 Rectángulo"/>
          <p:cNvSpPr/>
          <p:nvPr/>
        </p:nvSpPr>
        <p:spPr>
          <a:xfrm>
            <a:off x="7293033" y="3959629"/>
            <a:ext cx="2876203" cy="98090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40" name="27 Rectángulo"/>
          <p:cNvSpPr/>
          <p:nvPr/>
        </p:nvSpPr>
        <p:spPr>
          <a:xfrm>
            <a:off x="1266307" y="4020589"/>
            <a:ext cx="2876203" cy="98090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48641" name="22 CuadroTexto"/>
          <p:cNvSpPr txBox="1"/>
          <p:nvPr/>
        </p:nvSpPr>
        <p:spPr>
          <a:xfrm>
            <a:off x="4712873" y="1844615"/>
            <a:ext cx="1735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dirty="0" smtClean="0"/>
              <a:t>Gerente</a:t>
            </a:r>
            <a:r>
              <a:rPr lang="es-CO" sz="2400" dirty="0" smtClean="0"/>
              <a:t> </a:t>
            </a:r>
            <a:endParaRPr lang="es-CO" sz="2400" dirty="0"/>
          </a:p>
        </p:txBody>
      </p:sp>
      <p:sp>
        <p:nvSpPr>
          <p:cNvPr id="1048642" name="24 CuadroTexto"/>
          <p:cNvSpPr txBox="1"/>
          <p:nvPr/>
        </p:nvSpPr>
        <p:spPr>
          <a:xfrm>
            <a:off x="1814023" y="4157097"/>
            <a:ext cx="1765539" cy="707886"/>
          </a:xfrm>
          <a:prstGeom prst="rect">
            <a:avLst/>
          </a:prstGeom>
          <a:noFill/>
          <a:effectLst>
            <a:softEdge rad="635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CO" sz="2000" dirty="0" smtClean="0"/>
              <a:t>Marketing y producción </a:t>
            </a:r>
            <a:endParaRPr lang="es-CO" sz="2000" dirty="0"/>
          </a:p>
        </p:txBody>
      </p:sp>
      <p:sp>
        <p:nvSpPr>
          <p:cNvPr id="1048643" name="25 CuadroTexto"/>
          <p:cNvSpPr txBox="1"/>
          <p:nvPr/>
        </p:nvSpPr>
        <p:spPr>
          <a:xfrm>
            <a:off x="7862443" y="4160898"/>
            <a:ext cx="1737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 smtClean="0"/>
              <a:t>Finanzas </a:t>
            </a:r>
            <a:endParaRPr lang="es-CO" dirty="0"/>
          </a:p>
        </p:txBody>
      </p:sp>
      <p:cxnSp>
        <p:nvCxnSpPr>
          <p:cNvPr id="3145736" name="1023 Conector recto"/>
          <p:cNvCxnSpPr>
            <a:cxnSpLocks/>
            <a:stCxn id="1048638" idx="2"/>
            <a:endCxn id="1048640" idx="0"/>
          </p:cNvCxnSpPr>
          <p:nvPr/>
        </p:nvCxnSpPr>
        <p:spPr>
          <a:xfrm flipH="1">
            <a:off x="2704409" y="2635135"/>
            <a:ext cx="2876203" cy="138545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45737" name="1026 Conector recto"/>
          <p:cNvCxnSpPr>
            <a:cxnSpLocks/>
            <a:endCxn id="1048639" idx="0"/>
          </p:cNvCxnSpPr>
          <p:nvPr/>
        </p:nvCxnSpPr>
        <p:spPr>
          <a:xfrm>
            <a:off x="5580612" y="2635135"/>
            <a:ext cx="3150523" cy="132449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097173" name="Picture 8" descr="Tipos de finanzas: ¿Cuáles son los 4 grupos que existen?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6792" y="5157696"/>
            <a:ext cx="1902280" cy="1252969"/>
          </a:xfrm>
          <a:prstGeom prst="rect">
            <a:avLst/>
          </a:prstGeom>
          <a:noFill/>
        </p:spPr>
      </p:pic>
      <p:pic>
        <p:nvPicPr>
          <p:cNvPr id="2097175" name="3 Imagen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31873" y="3417376"/>
            <a:ext cx="1516478" cy="1516478"/>
          </a:xfrm>
          <a:prstGeom prst="rect">
            <a:avLst/>
          </a:prstGeom>
        </p:spPr>
      </p:pic>
      <p:pic>
        <p:nvPicPr>
          <p:cNvPr id="2097176" name="4 Imagen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97104" y="5101671"/>
            <a:ext cx="2618911" cy="1474350"/>
          </a:xfrm>
          <a:prstGeom prst="rect">
            <a:avLst/>
          </a:prstGeom>
        </p:spPr>
      </p:pic>
      <p:pic>
        <p:nvPicPr>
          <p:cNvPr id="2097177" name="5 Image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581" y="1396567"/>
            <a:ext cx="3169987" cy="1496234"/>
          </a:xfrm>
          <a:prstGeom prst="rect">
            <a:avLst/>
          </a:prstGeom>
        </p:spPr>
      </p:pic>
      <p:pic>
        <p:nvPicPr>
          <p:cNvPr id="20" name="3 Imagen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731135" y="441266"/>
            <a:ext cx="2168696" cy="3203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059" y="5157695"/>
            <a:ext cx="1765094" cy="1295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0" name="Imagen 16"/>
          <p:cNvPicPr>
            <a:picLocks noChangeAspect="1"/>
          </p:cNvPicPr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1075274" y="0"/>
            <a:ext cx="8877670" cy="6858000"/>
          </a:xfrm>
          <a:prstGeom prst="rect">
            <a:avLst/>
          </a:prstGeom>
        </p:spPr>
      </p:pic>
      <p:pic>
        <p:nvPicPr>
          <p:cNvPr id="2097181" name="Imagen 24"/>
          <p:cNvPicPr>
            <a:picLocks noChangeAspect="1"/>
          </p:cNvPicPr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1657164" y="311228"/>
            <a:ext cx="8877670" cy="6858000"/>
          </a:xfrm>
          <a:prstGeom prst="rect">
            <a:avLst/>
          </a:prstGeom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84" y="600075"/>
            <a:ext cx="10058400" cy="5657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Imagen 16"/>
          <p:cNvPicPr>
            <a:picLocks noChangeAspect="1"/>
          </p:cNvPicPr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1075274" y="0"/>
            <a:ext cx="8877670" cy="6858000"/>
          </a:xfrm>
          <a:prstGeom prst="rect">
            <a:avLst/>
          </a:prstGeom>
        </p:spPr>
      </p:pic>
      <p:sp>
        <p:nvSpPr>
          <p:cNvPr id="14" name="3 Flecha derecha"/>
          <p:cNvSpPr/>
          <p:nvPr/>
        </p:nvSpPr>
        <p:spPr>
          <a:xfrm>
            <a:off x="0" y="-35215"/>
            <a:ext cx="8972550" cy="1314450"/>
          </a:xfrm>
          <a:prstGeom prst="rightArrow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4 Rectángulo"/>
          <p:cNvSpPr/>
          <p:nvPr/>
        </p:nvSpPr>
        <p:spPr>
          <a:xfrm>
            <a:off x="5580259" y="1085850"/>
            <a:ext cx="5449692" cy="5400675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46" name="4 Rectángulo"/>
          <p:cNvSpPr/>
          <p:nvPr/>
        </p:nvSpPr>
        <p:spPr>
          <a:xfrm>
            <a:off x="427756" y="1281109"/>
            <a:ext cx="5086351" cy="4867275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49" name="6 CuadroTexto"/>
          <p:cNvSpPr txBox="1"/>
          <p:nvPr/>
        </p:nvSpPr>
        <p:spPr>
          <a:xfrm>
            <a:off x="1075274" y="329623"/>
            <a:ext cx="39147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dirty="0" smtClean="0"/>
              <a:t>FLUJOGRAMA</a:t>
            </a:r>
            <a:endParaRPr lang="es-CO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0" t="15276" r="51077" b="44564"/>
          <a:stretch/>
        </p:blipFill>
        <p:spPr bwMode="auto">
          <a:xfrm>
            <a:off x="493907" y="1362749"/>
            <a:ext cx="4954051" cy="4703997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9 Grupo"/>
          <p:cNvGrpSpPr/>
          <p:nvPr/>
        </p:nvGrpSpPr>
        <p:grpSpPr>
          <a:xfrm>
            <a:off x="5654773" y="1157286"/>
            <a:ext cx="5300664" cy="5257801"/>
            <a:chOff x="1662111" y="3324248"/>
            <a:chExt cx="4895851" cy="35052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11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80" t="55774" r="51077" b="9001"/>
            <a:stretch/>
          </p:blipFill>
          <p:spPr bwMode="auto">
            <a:xfrm>
              <a:off x="1662111" y="3324248"/>
              <a:ext cx="4895850" cy="29908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4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16" t="27940" r="15818" b="64591"/>
            <a:stretch/>
          </p:blipFill>
          <p:spPr bwMode="auto">
            <a:xfrm>
              <a:off x="1662111" y="6315098"/>
              <a:ext cx="4895851" cy="514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16"/>
          <p:cNvPicPr>
            <a:picLocks noChangeAspect="1"/>
          </p:cNvPicPr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1075274" y="0"/>
            <a:ext cx="8877670" cy="6858000"/>
          </a:xfrm>
          <a:prstGeom prst="rect">
            <a:avLst/>
          </a:prstGeom>
        </p:spPr>
      </p:pic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1552393"/>
              </p:ext>
            </p:extLst>
          </p:nvPr>
        </p:nvGraphicFramePr>
        <p:xfrm>
          <a:off x="638175" y="447675"/>
          <a:ext cx="9934575" cy="5734050"/>
        </p:xfrm>
        <a:graphic>
          <a:graphicData uri="http://schemas.openxmlformats.org/drawingml/2006/table">
            <a:tbl>
              <a:tblPr>
                <a:tableStyleId>{306799F8-075E-4A3A-A7F6-7FBC6576F1A4}</a:tableStyleId>
              </a:tblPr>
              <a:tblGrid>
                <a:gridCol w="2085975"/>
                <a:gridCol w="7848600"/>
              </a:tblGrid>
              <a:tr h="114681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</a:rPr>
                        <a:t> 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40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FICHA </a:t>
                      </a:r>
                      <a:r>
                        <a:rPr lang="es-CO" sz="240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TECNICA</a:t>
                      </a:r>
                      <a:endParaRPr lang="es-CO" sz="24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106949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Nombre del</a:t>
                      </a:r>
                      <a:br>
                        <a:rPr lang="es-CO" sz="1600" b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</a:br>
                      <a:r>
                        <a:rPr lang="es-CO" sz="1600" b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 producto</a:t>
                      </a:r>
                      <a:endParaRPr lang="es-CO" sz="16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600" u="none" strike="noStrike" dirty="0">
                          <a:effectLst/>
                        </a:rPr>
                        <a:t>Huevo de gallina 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90198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Descripción </a:t>
                      </a:r>
                      <a:r>
                        <a:rPr lang="es-CO" sz="1800" b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/>
                      </a:r>
                      <a:br>
                        <a:rPr lang="es-CO" sz="1800" b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</a:br>
                      <a:r>
                        <a:rPr lang="es-CO" sz="1800" b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del </a:t>
                      </a:r>
                      <a:r>
                        <a:rPr lang="es-CO" sz="1600" b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producto</a:t>
                      </a:r>
                      <a:r>
                        <a:rPr lang="es-CO" sz="1800" b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 </a:t>
                      </a:r>
                      <a:endParaRPr lang="es-CO" sz="18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 dirty="0" smtClean="0">
                          <a:effectLst/>
                        </a:rPr>
                        <a:t>Nuestro </a:t>
                      </a:r>
                      <a:r>
                        <a:rPr lang="es-ES" sz="1400" u="none" strike="noStrike" dirty="0">
                          <a:effectLst/>
                        </a:rPr>
                        <a:t>producto es un huevo de gallina con mejor valor nutricional,</a:t>
                      </a:r>
                      <a:br>
                        <a:rPr lang="es-ES" sz="1400" u="none" strike="noStrike" dirty="0">
                          <a:effectLst/>
                        </a:rPr>
                      </a:br>
                      <a:r>
                        <a:rPr lang="es-ES" sz="1400" u="none" strike="noStrike" dirty="0" smtClean="0">
                          <a:effectLst/>
                        </a:rPr>
                        <a:t>con </a:t>
                      </a:r>
                      <a:r>
                        <a:rPr lang="es-ES" sz="1400" u="none" strike="noStrike" dirty="0">
                          <a:effectLst/>
                        </a:rPr>
                        <a:t>un mejor sabor y libre de </a:t>
                      </a:r>
                      <a:r>
                        <a:rPr lang="es-ES" sz="1400" u="none" strike="noStrike" dirty="0" smtClean="0">
                          <a:effectLst/>
                        </a:rPr>
                        <a:t>químicos </a:t>
                      </a:r>
                      <a:r>
                        <a:rPr lang="es-ES" sz="1400" u="none" strike="noStrike" dirty="0">
                          <a:effectLst/>
                        </a:rPr>
                        <a:t>que afecten la salud de nuestros clientes, el cual lo diferencia de otros huevos </a:t>
                      </a:r>
                      <a:r>
                        <a:rPr lang="es-ES" sz="1400" u="none" strike="noStrike" dirty="0" smtClean="0">
                          <a:effectLst/>
                        </a:rPr>
                        <a:t>de</a:t>
                      </a:r>
                      <a:r>
                        <a:rPr lang="es-ES" sz="1400" u="none" strike="noStrike" baseline="0" dirty="0" smtClean="0">
                          <a:effectLst/>
                        </a:rPr>
                        <a:t> g</a:t>
                      </a:r>
                      <a:r>
                        <a:rPr lang="es-ES" sz="1400" u="none" strike="noStrike" dirty="0" smtClean="0">
                          <a:effectLst/>
                        </a:rPr>
                        <a:t>allina</a:t>
                      </a:r>
                      <a:r>
                        <a:rPr lang="es-ES" sz="1400" u="none" strike="noStrike" dirty="0">
                          <a:effectLst/>
                        </a:rPr>
                        <a:t>.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97929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Características </a:t>
                      </a:r>
                      <a:r>
                        <a:rPr lang="es-CO" sz="1600" b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/>
                      </a:r>
                      <a:br>
                        <a:rPr lang="es-CO" sz="1600" b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</a:br>
                      <a:r>
                        <a:rPr lang="es-CO" sz="1600" b="1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Fisicoquímicas </a:t>
                      </a:r>
                      <a:endParaRPr lang="es-CO" sz="16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u="none" strike="noStrike" dirty="0">
                          <a:effectLst/>
                        </a:rPr>
                        <a:t>El huevo de gallina es un alimento rico en </a:t>
                      </a:r>
                      <a:r>
                        <a:rPr lang="es-ES" sz="1200" u="none" strike="noStrike" dirty="0" smtClean="0">
                          <a:effectLst/>
                        </a:rPr>
                        <a:t>proteínas </a:t>
                      </a:r>
                      <a:r>
                        <a:rPr lang="es-ES" sz="1200" u="none" strike="noStrike" dirty="0">
                          <a:effectLst/>
                        </a:rPr>
                        <a:t>y un alto contenido </a:t>
                      </a:r>
                      <a:r>
                        <a:rPr lang="es-ES" sz="1200" u="none" strike="noStrike" dirty="0" smtClean="0">
                          <a:effectLst/>
                        </a:rPr>
                        <a:t>vitamínico</a:t>
                      </a:r>
                      <a:r>
                        <a:rPr lang="es-ES" sz="1200" u="none" strike="noStrike" dirty="0">
                          <a:effectLst/>
                        </a:rPr>
                        <a:t/>
                      </a:r>
                      <a:br>
                        <a:rPr lang="es-ES" sz="1200" u="none" strike="noStrike" dirty="0">
                          <a:effectLst/>
                        </a:rPr>
                      </a:br>
                      <a:r>
                        <a:rPr lang="es-ES" sz="1200" u="none" strike="noStrike" dirty="0" smtClean="0">
                          <a:effectLst/>
                        </a:rPr>
                        <a:t>como </a:t>
                      </a:r>
                      <a:r>
                        <a:rPr lang="es-ES" sz="1200" u="none" strike="noStrike" dirty="0">
                          <a:effectLst/>
                        </a:rPr>
                        <a:t>la vitamina D, la vitamina A y vitaminas del grupo B , junto con un alto contenido de minerales</a:t>
                      </a:r>
                      <a:br>
                        <a:rPr lang="es-ES" sz="1200" u="none" strike="noStrike" dirty="0">
                          <a:effectLst/>
                        </a:rPr>
                      </a:br>
                      <a:r>
                        <a:rPr lang="es-ES" sz="1200" u="none" strike="noStrike" dirty="0">
                          <a:effectLst/>
                        </a:rPr>
                        <a:t>como el hierro, fosforo y zinc.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163645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Características </a:t>
                      </a:r>
                      <a:r>
                        <a:rPr lang="es-CO" sz="16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/>
                      </a:r>
                      <a:br>
                        <a:rPr lang="es-CO" sz="16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</a:br>
                      <a:r>
                        <a:rPr lang="es-CO" sz="16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Sensoriales </a:t>
                      </a:r>
                      <a:endParaRPr lang="es-CO" sz="16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 dirty="0" smtClean="0">
                          <a:effectLst/>
                        </a:rPr>
                        <a:t>La </a:t>
                      </a:r>
                      <a:r>
                        <a:rPr lang="es-ES" sz="1400" u="none" strike="noStrike" dirty="0">
                          <a:effectLst/>
                        </a:rPr>
                        <a:t>cascara: Puede variar el color ( blanco o </a:t>
                      </a:r>
                      <a:r>
                        <a:rPr lang="es-ES" sz="1400" u="none" strike="noStrike" dirty="0" smtClean="0">
                          <a:effectLst/>
                        </a:rPr>
                        <a:t>marrón) </a:t>
                      </a:r>
                      <a:r>
                        <a:rPr lang="es-ES" sz="1400" u="none" strike="noStrike" dirty="0">
                          <a:effectLst/>
                        </a:rPr>
                        <a:t>esto depende de la </a:t>
                      </a:r>
                      <a:r>
                        <a:rPr lang="es-ES" sz="1400" u="none" strike="noStrike" dirty="0" smtClean="0">
                          <a:effectLst/>
                        </a:rPr>
                        <a:t>alimentación </a:t>
                      </a:r>
                      <a:r>
                        <a:rPr lang="es-ES" sz="1400" u="none" strike="noStrike" dirty="0">
                          <a:effectLst/>
                        </a:rPr>
                        <a:t>de la </a:t>
                      </a:r>
                      <a:r>
                        <a:rPr lang="es-ES" sz="1400" u="none" strike="noStrike" dirty="0" smtClean="0">
                          <a:effectLst/>
                        </a:rPr>
                        <a:t>   gallina </a:t>
                      </a:r>
                      <a:r>
                        <a:rPr lang="es-ES" sz="1400" u="none" strike="noStrike" dirty="0">
                          <a:effectLst/>
                        </a:rPr>
                        <a:t/>
                      </a:r>
                      <a:br>
                        <a:rPr lang="es-ES" sz="1400" u="none" strike="noStrike" dirty="0">
                          <a:effectLst/>
                        </a:rPr>
                      </a:br>
                      <a:r>
                        <a:rPr lang="es-ES" sz="1400" u="none" strike="noStrike" dirty="0">
                          <a:effectLst/>
                        </a:rPr>
                        <a:t>La clara; La clara de estos huevos tiende a ser mas espesa y transparente </a:t>
                      </a:r>
                      <a:br>
                        <a:rPr lang="es-ES" sz="1400" u="none" strike="noStrike" dirty="0">
                          <a:effectLst/>
                        </a:rPr>
                      </a:br>
                      <a:r>
                        <a:rPr lang="es-ES" sz="1400" u="none" strike="noStrike" dirty="0">
                          <a:effectLst/>
                        </a:rPr>
                        <a:t>La yema; la cual tiene un color naranja oscuro </a:t>
                      </a:r>
                      <a:r>
                        <a:rPr lang="es-ES" sz="1400" u="none" strike="noStrike" dirty="0" smtClean="0">
                          <a:effectLst/>
                        </a:rPr>
                        <a:t>debido </a:t>
                      </a:r>
                      <a:r>
                        <a:rPr lang="es-ES" sz="1400" u="none" strike="noStrike" dirty="0">
                          <a:effectLst/>
                        </a:rPr>
                        <a:t>al pastoreo </a:t>
                      </a:r>
                      <a:br>
                        <a:rPr lang="es-ES" sz="1400" u="none" strike="noStrike" dirty="0">
                          <a:effectLst/>
                        </a:rPr>
                      </a:br>
                      <a:r>
                        <a:rPr lang="es-ES" sz="1400" u="none" strike="noStrike" dirty="0">
                          <a:effectLst/>
                        </a:rPr>
                        <a:t>El aroma; este aroma suele ser mas fresco que los otros huevos de gallina </a:t>
                      </a:r>
                      <a:br>
                        <a:rPr lang="es-ES" sz="1400" u="none" strike="noStrike" dirty="0">
                          <a:effectLst/>
                        </a:rPr>
                      </a:br>
                      <a:r>
                        <a:rPr lang="es-ES" sz="1400" u="none" strike="noStrike" dirty="0">
                          <a:effectLst/>
                        </a:rPr>
                        <a:t>El sabor; El sabor es mucho mas sabroso e incluso puede llegar a saber un poco a hierba.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pic>
        <p:nvPicPr>
          <p:cNvPr id="5" name="1 Imagen" descr="Imagen que contiene Diagrama">
            <a:extLst>
              <a:ext uri="{FF2B5EF4-FFF2-40B4-BE49-F238E27FC236}">
                <a16:creationId xmlns:xdr="http://schemas.openxmlformats.org/drawingml/2006/spreadsheetDrawing" xmlns:a16="http://schemas.microsoft.com/office/drawing/2014/main" xmlns="" xmlns:lc="http://schemas.openxmlformats.org/drawingml/2006/lockedCanvas" id="{9101BB4C-934C-30DB-6317-F2A6789871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75" y="636588"/>
            <a:ext cx="1349375" cy="800100"/>
          </a:xfrm>
          <a:prstGeom prst="rect">
            <a:avLst/>
          </a:prstGeom>
          <a:noFill/>
          <a:effectLst/>
        </p:spPr>
      </p:pic>
    </p:spTree>
    <p:extLst>
      <p:ext uri="{BB962C8B-B14F-4D97-AF65-F5344CB8AC3E}">
        <p14:creationId xmlns:p14="http://schemas.microsoft.com/office/powerpoint/2010/main" val="225672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Imagen 16"/>
          <p:cNvPicPr>
            <a:picLocks noChangeAspect="1"/>
          </p:cNvPicPr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1075274" y="0"/>
            <a:ext cx="8877670" cy="6858000"/>
          </a:xfrm>
          <a:prstGeom prst="rect">
            <a:avLst/>
          </a:prstGeom>
        </p:spPr>
      </p:pic>
      <p:sp>
        <p:nvSpPr>
          <p:cNvPr id="23" name="22 Rectángulo"/>
          <p:cNvSpPr/>
          <p:nvPr/>
        </p:nvSpPr>
        <p:spPr>
          <a:xfrm>
            <a:off x="6623678" y="4068541"/>
            <a:ext cx="1491621" cy="148837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21 Rectángulo"/>
          <p:cNvSpPr/>
          <p:nvPr/>
        </p:nvSpPr>
        <p:spPr>
          <a:xfrm rot="5400000">
            <a:off x="3574299" y="4728734"/>
            <a:ext cx="1162050" cy="148837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20 Rectángulo"/>
          <p:cNvSpPr/>
          <p:nvPr/>
        </p:nvSpPr>
        <p:spPr>
          <a:xfrm>
            <a:off x="6127716" y="1364276"/>
            <a:ext cx="1162050" cy="148837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19 Rectángulo"/>
          <p:cNvSpPr/>
          <p:nvPr/>
        </p:nvSpPr>
        <p:spPr>
          <a:xfrm rot="5400000">
            <a:off x="5621110" y="1867321"/>
            <a:ext cx="1162050" cy="148837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50" name="2 Rectángulo"/>
          <p:cNvSpPr/>
          <p:nvPr/>
        </p:nvSpPr>
        <p:spPr>
          <a:xfrm>
            <a:off x="4661807" y="3053443"/>
            <a:ext cx="1445079" cy="6449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51" name="1 Título"/>
          <p:cNvSpPr>
            <a:spLocks noGrp="1"/>
          </p:cNvSpPr>
          <p:nvPr>
            <p:ph type="title"/>
          </p:nvPr>
        </p:nvSpPr>
        <p:spPr>
          <a:xfrm>
            <a:off x="4984785" y="3012622"/>
            <a:ext cx="885335" cy="719772"/>
          </a:xfrm>
        </p:spPr>
        <p:txBody>
          <a:bodyPr>
            <a:normAutofit/>
          </a:bodyPr>
          <a:lstStyle/>
          <a:p>
            <a:r>
              <a:rPr lang="es-CO" dirty="0" smtClean="0"/>
              <a:t>4P</a:t>
            </a:r>
            <a:endParaRPr lang="es-CO" dirty="0"/>
          </a:p>
        </p:txBody>
      </p:sp>
      <p:sp>
        <p:nvSpPr>
          <p:cNvPr id="1048652" name="3 Elipse"/>
          <p:cNvSpPr/>
          <p:nvPr/>
        </p:nvSpPr>
        <p:spPr>
          <a:xfrm>
            <a:off x="1378525" y="351270"/>
            <a:ext cx="2533773" cy="2389705"/>
          </a:xfrm>
          <a:prstGeom prst="ellipse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53" name="4 Elipse"/>
          <p:cNvSpPr/>
          <p:nvPr/>
        </p:nvSpPr>
        <p:spPr>
          <a:xfrm>
            <a:off x="7124700" y="650422"/>
            <a:ext cx="3567792" cy="1534886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54" name="5 Elipse"/>
          <p:cNvSpPr/>
          <p:nvPr/>
        </p:nvSpPr>
        <p:spPr>
          <a:xfrm>
            <a:off x="657408" y="4669969"/>
            <a:ext cx="3567792" cy="1534886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55" name="6 Elipse"/>
          <p:cNvSpPr/>
          <p:nvPr/>
        </p:nvSpPr>
        <p:spPr>
          <a:xfrm>
            <a:off x="7525552" y="3788229"/>
            <a:ext cx="2488820" cy="2416626"/>
          </a:xfrm>
          <a:prstGeom prst="ellipse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56" name="9 CuadroTexto"/>
          <p:cNvSpPr txBox="1"/>
          <p:nvPr/>
        </p:nvSpPr>
        <p:spPr>
          <a:xfrm>
            <a:off x="1378525" y="5053691"/>
            <a:ext cx="22832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dirty="0" smtClean="0"/>
              <a:t>Promoción </a:t>
            </a:r>
            <a:endParaRPr lang="es-CO" sz="3200" dirty="0"/>
          </a:p>
        </p:txBody>
      </p:sp>
      <p:sp>
        <p:nvSpPr>
          <p:cNvPr id="1048657" name="10 CuadroTexto"/>
          <p:cNvSpPr txBox="1"/>
          <p:nvPr/>
        </p:nvSpPr>
        <p:spPr>
          <a:xfrm>
            <a:off x="8242563" y="1068326"/>
            <a:ext cx="1534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dirty="0" smtClean="0"/>
              <a:t>Plaza</a:t>
            </a:r>
            <a:endParaRPr lang="es-CO" sz="3200" dirty="0"/>
          </a:p>
        </p:txBody>
      </p:sp>
      <p:pic>
        <p:nvPicPr>
          <p:cNvPr id="2097187" name="Picture 4" descr="Las 4 P del Marketing - Estudio de Diseño Gráfico y Web- Marketing Digita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29662" y="466109"/>
            <a:ext cx="2039298" cy="20868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97188" name="Picture 6" descr="Las 4 P del Marketing - Estudio de Diseño Gráfico y Web- Marketing Digita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62474" y="3965547"/>
            <a:ext cx="2014973" cy="20619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07" y="2740975"/>
            <a:ext cx="1161867" cy="15440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4" descr="blob:https://web.whatsapp.com/d9ca0cbd-faa5-4ce1-9e7d-1058247882a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2490" y="2294843"/>
            <a:ext cx="1865220" cy="14035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5502" y="4530737"/>
            <a:ext cx="1280160" cy="17068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3771900" y="1360713"/>
            <a:ext cx="1162050" cy="148837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18 Rectángulo"/>
          <p:cNvSpPr/>
          <p:nvPr/>
        </p:nvSpPr>
        <p:spPr>
          <a:xfrm rot="5400000">
            <a:off x="4278506" y="1867320"/>
            <a:ext cx="1162050" cy="148837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2097186" name="Picture 2" descr="Las 4 P del Marketing + Ejemplos de Marketing Mix - SEOptimer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80906" y="2371724"/>
            <a:ext cx="2606880" cy="1869622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5" name="Imagen 16"/>
          <p:cNvPicPr>
            <a:picLocks noChangeAspect="1"/>
          </p:cNvPicPr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1075274" y="0"/>
            <a:ext cx="8877670" cy="6858000"/>
          </a:xfrm>
          <a:prstGeom prst="rect">
            <a:avLst/>
          </a:prstGeom>
        </p:spPr>
      </p:pic>
      <p:grpSp>
        <p:nvGrpSpPr>
          <p:cNvPr id="14" name="13 Grupo"/>
          <p:cNvGrpSpPr/>
          <p:nvPr/>
        </p:nvGrpSpPr>
        <p:grpSpPr>
          <a:xfrm>
            <a:off x="781047" y="1782366"/>
            <a:ext cx="9410704" cy="3693318"/>
            <a:chOff x="781047" y="1782366"/>
            <a:chExt cx="9410704" cy="3693318"/>
          </a:xfrm>
        </p:grpSpPr>
        <p:sp>
          <p:nvSpPr>
            <p:cNvPr id="15" name="14 Rectángulo"/>
            <p:cNvSpPr/>
            <p:nvPr/>
          </p:nvSpPr>
          <p:spPr>
            <a:xfrm>
              <a:off x="781047" y="3743324"/>
              <a:ext cx="9410704" cy="926365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6" name="15 Rectángulo"/>
            <p:cNvSpPr/>
            <p:nvPr/>
          </p:nvSpPr>
          <p:spPr>
            <a:xfrm>
              <a:off x="781047" y="4556581"/>
              <a:ext cx="9410704" cy="919103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7" name="16 Rectángulo"/>
            <p:cNvSpPr/>
            <p:nvPr/>
          </p:nvSpPr>
          <p:spPr>
            <a:xfrm>
              <a:off x="781048" y="2800350"/>
              <a:ext cx="9410702" cy="942975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8" name="17 Rectángulo"/>
            <p:cNvSpPr/>
            <p:nvPr/>
          </p:nvSpPr>
          <p:spPr>
            <a:xfrm>
              <a:off x="781049" y="1782366"/>
              <a:ext cx="9410702" cy="1151334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sp>
        <p:nvSpPr>
          <p:cNvPr id="1048686" name="6 Rectángulo redondeado"/>
          <p:cNvSpPr/>
          <p:nvPr/>
        </p:nvSpPr>
        <p:spPr>
          <a:xfrm>
            <a:off x="2847975" y="609600"/>
            <a:ext cx="5314950" cy="8382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87" name="1 Título"/>
          <p:cNvSpPr>
            <a:spLocks noGrp="1"/>
          </p:cNvSpPr>
          <p:nvPr>
            <p:ph type="title"/>
          </p:nvPr>
        </p:nvSpPr>
        <p:spPr>
          <a:xfrm>
            <a:off x="3138297" y="647699"/>
            <a:ext cx="5053203" cy="767397"/>
          </a:xfrm>
        </p:spPr>
        <p:txBody>
          <a:bodyPr/>
          <a:lstStyle/>
          <a:p>
            <a:r>
              <a:rPr lang="es-CO" dirty="0" smtClean="0"/>
              <a:t>NORMATIVIDAD</a:t>
            </a:r>
            <a:endParaRPr lang="es-CO" dirty="0"/>
          </a:p>
        </p:txBody>
      </p:sp>
      <p:pic>
        <p:nvPicPr>
          <p:cNvPr id="2097206" name="Picture 2" descr="Normatividad - Distrisegurida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26550" y="274443"/>
            <a:ext cx="1911350" cy="1747359"/>
          </a:xfrm>
          <a:prstGeom prst="rect">
            <a:avLst/>
          </a:prstGeom>
          <a:noFill/>
        </p:spPr>
      </p:pic>
      <p:sp>
        <p:nvSpPr>
          <p:cNvPr id="13" name="12 Rectángulo"/>
          <p:cNvSpPr/>
          <p:nvPr/>
        </p:nvSpPr>
        <p:spPr>
          <a:xfrm>
            <a:off x="762000" y="1782365"/>
            <a:ext cx="942022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Resolución </a:t>
            </a:r>
            <a:r>
              <a:rPr lang="es-ES" dirty="0"/>
              <a:t>2341 de 2007:"Esta resolución establece el Manual de Buenas Prácticas Avícolas, donde se detallan las medidas de bioseguridad y manejo para garantizar la producción de huevos en condiciones adecuadas, previniendo enfermedades en las aves</a:t>
            </a:r>
            <a:r>
              <a:rPr lang="es-ES" dirty="0" smtClean="0"/>
              <a:t>".</a:t>
            </a:r>
          </a:p>
          <a:p>
            <a:r>
              <a:rPr lang="es-ES" dirty="0" smtClean="0"/>
              <a:t>Resolución </a:t>
            </a:r>
            <a:r>
              <a:rPr lang="es-ES" dirty="0"/>
              <a:t>1056 de 2022:"Regula la inocuidad en la producción, procesamiento y comercialización de huevos, asegurando que los productos cumplan con los estándares sanitarios para el consumo humano</a:t>
            </a:r>
            <a:r>
              <a:rPr lang="es-ES" dirty="0" smtClean="0"/>
              <a:t>".</a:t>
            </a:r>
          </a:p>
          <a:p>
            <a:r>
              <a:rPr lang="es-ES" dirty="0" smtClean="0"/>
              <a:t>Resolución </a:t>
            </a:r>
            <a:r>
              <a:rPr lang="es-ES" dirty="0"/>
              <a:t>683 de 2007:"Define los requisitos para que las granjas avícolas obtengan el registro ICA, incluyendo medidas de infraestructura, manejo ambiental y control sanitario para operar legalmente</a:t>
            </a:r>
            <a:r>
              <a:rPr lang="es-ES" dirty="0" smtClean="0"/>
              <a:t>".</a:t>
            </a:r>
          </a:p>
          <a:p>
            <a:r>
              <a:rPr lang="es-ES" dirty="0" smtClean="0"/>
              <a:t>Ley </a:t>
            </a:r>
            <a:r>
              <a:rPr lang="es-ES" dirty="0"/>
              <a:t>1774 de 2016:"Establece normas contra el maltrato animal en la producción de huevos, prohibiendo prácticas que causen sufrimiento innecesario a las aves y promoviendo su bienestar durante todo el proceso de producción"</a:t>
            </a:r>
            <a:endParaRPr lang="es-CO" dirty="0"/>
          </a:p>
        </p:txBody>
      </p:sp>
      <p:sp>
        <p:nvSpPr>
          <p:cNvPr id="2" name="AutoShape 2" descr="blob:https://web.whatsapp.com/306c7d6c-e6f9-4f03-8bdf-c91b7fa658f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3" name="AutoShape 4" descr="blob:https://web.whatsapp.com/306c7d6c-e6f9-4f03-8bdf-c91b7fa658f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" name="AutoShape 6" descr="blob:https://web.whatsapp.com/306c7d6c-e6f9-4f03-8bdf-c91b7fa658fc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73734"/>
            <a:ext cx="1567742" cy="14019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AutoShape 9" descr="blob:https://web.whatsapp.com/546e1011-8808-455a-b5fa-3c6d9cbe7a65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5597223"/>
            <a:ext cx="1549400" cy="11659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145"/>
          <a:stretch/>
        </p:blipFill>
        <p:spPr bwMode="auto">
          <a:xfrm>
            <a:off x="9243659" y="5280087"/>
            <a:ext cx="1896183" cy="14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Imagen 16"/>
          <p:cNvPicPr>
            <a:picLocks noChangeAspect="1"/>
          </p:cNvPicPr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1075274" y="0"/>
            <a:ext cx="8877670" cy="6858000"/>
          </a:xfrm>
          <a:prstGeom prst="rect">
            <a:avLst/>
          </a:prstGeom>
        </p:spPr>
      </p:pic>
      <p:sp>
        <p:nvSpPr>
          <p:cNvPr id="1048658" name="22 Rectángulo"/>
          <p:cNvSpPr/>
          <p:nvPr/>
        </p:nvSpPr>
        <p:spPr>
          <a:xfrm>
            <a:off x="4264089" y="253093"/>
            <a:ext cx="2808515" cy="31759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59" name="21 Rectángulo"/>
          <p:cNvSpPr/>
          <p:nvPr/>
        </p:nvSpPr>
        <p:spPr>
          <a:xfrm>
            <a:off x="1012371" y="253093"/>
            <a:ext cx="2792186" cy="31759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60" name="20 Rectángulo"/>
          <p:cNvSpPr/>
          <p:nvPr/>
        </p:nvSpPr>
        <p:spPr>
          <a:xfrm>
            <a:off x="3531708" y="3640594"/>
            <a:ext cx="2796465" cy="30132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61" name="19 Rectángulo"/>
          <p:cNvSpPr/>
          <p:nvPr/>
        </p:nvSpPr>
        <p:spPr>
          <a:xfrm>
            <a:off x="400048" y="3647968"/>
            <a:ext cx="2612571" cy="30059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62" name="16 Rectángulo redondeado"/>
          <p:cNvSpPr/>
          <p:nvPr/>
        </p:nvSpPr>
        <p:spPr>
          <a:xfrm>
            <a:off x="7870371" y="2898321"/>
            <a:ext cx="2702379" cy="979715"/>
          </a:xfrm>
          <a:prstGeom prst="roundRect">
            <a:avLst/>
          </a:prstGeom>
          <a:ln>
            <a:solidFill>
              <a:schemeClr val="accent3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63" name="1 Título"/>
          <p:cNvSpPr>
            <a:spLocks noGrp="1"/>
          </p:cNvSpPr>
          <p:nvPr>
            <p:ph type="title"/>
          </p:nvPr>
        </p:nvSpPr>
        <p:spPr>
          <a:xfrm>
            <a:off x="7870371" y="3044620"/>
            <a:ext cx="2997165" cy="687115"/>
          </a:xfrm>
        </p:spPr>
        <p:txBody>
          <a:bodyPr>
            <a:normAutofit fontScale="90000"/>
          </a:bodyPr>
          <a:lstStyle/>
          <a:p>
            <a:r>
              <a:rPr lang="es-CO" dirty="0" smtClean="0"/>
              <a:t>Tabulación </a:t>
            </a:r>
            <a:endParaRPr lang="es-CO" dirty="0"/>
          </a:p>
        </p:txBody>
      </p:sp>
      <p:sp>
        <p:nvSpPr>
          <p:cNvPr id="1048664" name="AutoShape 2" descr="blob:https://web.whatsapp.com/802b834f-7807-47bf-9ac9-e794ad86b53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048665" name="AutoShape 4" descr="blob:https://web.whatsapp.com/802b834f-7807-47bf-9ac9-e794ad86b53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048666" name="AutoShape 6" descr="blob:https://web.whatsapp.com/802b834f-7807-47bf-9ac9-e794ad86b53f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2097190" name="11 Imagen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48066" y="312736"/>
            <a:ext cx="2640562" cy="3042783"/>
          </a:xfrm>
          <a:prstGeom prst="rect">
            <a:avLst/>
          </a:prstGeom>
        </p:spPr>
      </p:pic>
      <p:pic>
        <p:nvPicPr>
          <p:cNvPr id="2097191" name="12 Imagen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5274" y="312738"/>
            <a:ext cx="2667541" cy="3042783"/>
          </a:xfrm>
          <a:prstGeom prst="rect">
            <a:avLst/>
          </a:prstGeom>
        </p:spPr>
      </p:pic>
      <p:pic>
        <p:nvPicPr>
          <p:cNvPr id="2097192" name="13 Imagen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3411" y="3722236"/>
            <a:ext cx="2485847" cy="2851482"/>
          </a:xfrm>
          <a:prstGeom prst="rect">
            <a:avLst/>
          </a:prstGeom>
        </p:spPr>
      </p:pic>
      <p:pic>
        <p:nvPicPr>
          <p:cNvPr id="2097193" name="14 Imagen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96171" y="3717819"/>
            <a:ext cx="2667541" cy="2855899"/>
          </a:xfrm>
          <a:prstGeom prst="rect">
            <a:avLst/>
          </a:prstGeom>
        </p:spPr>
      </p:pic>
      <p:cxnSp>
        <p:nvCxnSpPr>
          <p:cNvPr id="3145738" name="18 Conector recto de flecha"/>
          <p:cNvCxnSpPr>
            <a:cxnSpLocks/>
          </p:cNvCxnSpPr>
          <p:nvPr/>
        </p:nvCxnSpPr>
        <p:spPr>
          <a:xfrm flipH="1">
            <a:off x="555171" y="3510643"/>
            <a:ext cx="73152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45739" name="24 Conector recto"/>
          <p:cNvCxnSpPr>
            <a:cxnSpLocks/>
            <a:stCxn id="1048659" idx="2"/>
          </p:cNvCxnSpPr>
          <p:nvPr/>
        </p:nvCxnSpPr>
        <p:spPr>
          <a:xfrm>
            <a:off x="2408464" y="3429000"/>
            <a:ext cx="580" cy="8164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45740" name="26 Conector recto"/>
          <p:cNvCxnSpPr>
            <a:cxnSpLocks/>
            <a:stCxn id="1048661" idx="0"/>
          </p:cNvCxnSpPr>
          <p:nvPr/>
        </p:nvCxnSpPr>
        <p:spPr>
          <a:xfrm flipV="1">
            <a:off x="1706334" y="3510643"/>
            <a:ext cx="0" cy="1373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45741" name="28 Conector recto"/>
          <p:cNvCxnSpPr>
            <a:cxnSpLocks/>
            <a:stCxn id="1048658" idx="2"/>
          </p:cNvCxnSpPr>
          <p:nvPr/>
        </p:nvCxnSpPr>
        <p:spPr>
          <a:xfrm>
            <a:off x="5668347" y="3429000"/>
            <a:ext cx="0" cy="8164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45742" name="30 Conector recto"/>
          <p:cNvCxnSpPr>
            <a:cxnSpLocks/>
            <a:stCxn id="1048660" idx="0"/>
          </p:cNvCxnSpPr>
          <p:nvPr/>
        </p:nvCxnSpPr>
        <p:spPr>
          <a:xfrm flipH="1" flipV="1">
            <a:off x="4929940" y="3510643"/>
            <a:ext cx="1" cy="12995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097194" name="Picture 8" descr="Casas encuestadoras autorizadas por el INE | Verificad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07790" y="654504"/>
            <a:ext cx="2702165" cy="1520600"/>
          </a:xfrm>
          <a:prstGeom prst="rect">
            <a:avLst/>
          </a:prstGeom>
          <a:noFill/>
        </p:spPr>
      </p:pic>
      <p:pic>
        <p:nvPicPr>
          <p:cNvPr id="2097195" name="Picture 12" descr="https://blog.slikpro.com/hubfs/Blog_Mail_Encuestas_211129-0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67313" y="4215269"/>
            <a:ext cx="3742642" cy="18713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6" name="Imagen 16"/>
          <p:cNvPicPr>
            <a:picLocks noChangeAspect="1"/>
          </p:cNvPicPr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1075274" y="0"/>
            <a:ext cx="8877670" cy="6858000"/>
          </a:xfrm>
          <a:prstGeom prst="rect">
            <a:avLst/>
          </a:prstGeom>
        </p:spPr>
      </p:pic>
      <p:sp>
        <p:nvSpPr>
          <p:cNvPr id="1048667" name="11 Rectángulo"/>
          <p:cNvSpPr/>
          <p:nvPr/>
        </p:nvSpPr>
        <p:spPr>
          <a:xfrm>
            <a:off x="4403041" y="4706319"/>
            <a:ext cx="2250852" cy="8980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68" name="8 Rectángulo"/>
          <p:cNvSpPr/>
          <p:nvPr/>
        </p:nvSpPr>
        <p:spPr>
          <a:xfrm>
            <a:off x="6653893" y="1194151"/>
            <a:ext cx="4220936" cy="525563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69" name="6 Rectángulo"/>
          <p:cNvSpPr/>
          <p:nvPr/>
        </p:nvSpPr>
        <p:spPr>
          <a:xfrm>
            <a:off x="3445329" y="0"/>
            <a:ext cx="3788228" cy="99604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2097197" name="3 Imagen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5404" y="1194150"/>
            <a:ext cx="3594517" cy="5084183"/>
          </a:xfrm>
          <a:prstGeom prst="rect">
            <a:avLst/>
          </a:prstGeom>
        </p:spPr>
      </p:pic>
      <p:sp>
        <p:nvSpPr>
          <p:cNvPr id="1048670" name="5 CuadroTexto"/>
          <p:cNvSpPr txBox="1"/>
          <p:nvPr/>
        </p:nvSpPr>
        <p:spPr>
          <a:xfrm>
            <a:off x="3918857" y="265539"/>
            <a:ext cx="29962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dirty="0" smtClean="0"/>
              <a:t>PUBLICIDAD</a:t>
            </a:r>
            <a:endParaRPr lang="es-CO" sz="3200" dirty="0"/>
          </a:p>
        </p:txBody>
      </p:sp>
      <p:sp>
        <p:nvSpPr>
          <p:cNvPr id="1048671" name="7 CuadroTexto"/>
          <p:cNvSpPr txBox="1"/>
          <p:nvPr/>
        </p:nvSpPr>
        <p:spPr>
          <a:xfrm>
            <a:off x="4678135" y="1649186"/>
            <a:ext cx="2334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 smtClean="0"/>
              <a:t>Volante</a:t>
            </a:r>
            <a:endParaRPr lang="es-CO" dirty="0"/>
          </a:p>
        </p:txBody>
      </p:sp>
      <p:pic>
        <p:nvPicPr>
          <p:cNvPr id="2097198" name="Picture 2" descr="C:\Users\William\AppData\Local\Packages\Microsoft.Windows.Photos_8wekyb3d8bbwe\TempState\ShareServiceTempFolder\1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8026" y="1276544"/>
            <a:ext cx="4046076" cy="2381704"/>
          </a:xfrm>
          <a:prstGeom prst="rect">
            <a:avLst/>
          </a:prstGeom>
          <a:noFill/>
        </p:spPr>
      </p:pic>
      <p:pic>
        <p:nvPicPr>
          <p:cNvPr id="2097199" name="Picture 4" descr="C:\Users\William\AppData\Local\Packages\Microsoft.Windows.Photos_8wekyb3d8bbwe\TempState\ShareServiceTempFolder\2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8026" y="3936485"/>
            <a:ext cx="4046076" cy="2381704"/>
          </a:xfrm>
          <a:prstGeom prst="rect">
            <a:avLst/>
          </a:prstGeom>
          <a:noFill/>
        </p:spPr>
      </p:pic>
      <p:sp>
        <p:nvSpPr>
          <p:cNvPr id="1048672" name="10 CuadroTexto"/>
          <p:cNvSpPr txBox="1"/>
          <p:nvPr/>
        </p:nvSpPr>
        <p:spPr>
          <a:xfrm>
            <a:off x="4360974" y="4706319"/>
            <a:ext cx="2334985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CO" sz="2800" dirty="0" smtClean="0"/>
              <a:t>Tarjeta de presentación </a:t>
            </a:r>
            <a:endParaRPr lang="es-CO" dirty="0"/>
          </a:p>
        </p:txBody>
      </p:sp>
      <p:cxnSp>
        <p:nvCxnSpPr>
          <p:cNvPr id="3145743" name="13 Conector recto"/>
          <p:cNvCxnSpPr>
            <a:cxnSpLocks/>
            <a:endCxn id="1048671" idx="1"/>
          </p:cNvCxnSpPr>
          <p:nvPr/>
        </p:nvCxnSpPr>
        <p:spPr>
          <a:xfrm>
            <a:off x="4269921" y="1910796"/>
            <a:ext cx="40821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0" name="Imagen 16"/>
          <p:cNvPicPr>
            <a:picLocks noChangeAspect="1"/>
          </p:cNvPicPr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1075274" y="0"/>
            <a:ext cx="8877670" cy="6858000"/>
          </a:xfrm>
          <a:prstGeom prst="rect">
            <a:avLst/>
          </a:prstGeom>
        </p:spPr>
      </p:pic>
      <p:pic>
        <p:nvPicPr>
          <p:cNvPr id="2097201" name="3 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821" y="218807"/>
            <a:ext cx="5652104" cy="4362718"/>
          </a:xfrm>
          <a:prstGeom prst="rect">
            <a:avLst/>
          </a:prstGeom>
        </p:spPr>
      </p:pic>
      <p:pic>
        <p:nvPicPr>
          <p:cNvPr id="2097202" name="4 Imagen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76925" y="2400166"/>
            <a:ext cx="5271104" cy="4068634"/>
          </a:xfrm>
          <a:prstGeom prst="rect">
            <a:avLst/>
          </a:prstGeom>
        </p:spPr>
      </p:pic>
      <p:sp>
        <p:nvSpPr>
          <p:cNvPr id="1048673" name="5 Rectángulo"/>
          <p:cNvSpPr/>
          <p:nvPr/>
        </p:nvSpPr>
        <p:spPr>
          <a:xfrm>
            <a:off x="6353175" y="676275"/>
            <a:ext cx="4572000" cy="1133475"/>
          </a:xfrm>
          <a:prstGeom prst="rect">
            <a:avLst/>
          </a:prstGeom>
          <a:scene3d>
            <a:camera prst="orthographicFront"/>
            <a:lightRig rig="threePt" dir="t"/>
          </a:scene3d>
          <a:sp3d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74" name="6 Rectángulo"/>
          <p:cNvSpPr/>
          <p:nvPr/>
        </p:nvSpPr>
        <p:spPr>
          <a:xfrm>
            <a:off x="764873" y="4953000"/>
            <a:ext cx="4572000" cy="1133475"/>
          </a:xfrm>
          <a:prstGeom prst="rect">
            <a:avLst/>
          </a:prstGeom>
          <a:scene3d>
            <a:camera prst="orthographicFront"/>
            <a:lightRig rig="threePt" dir="t"/>
          </a:scene3d>
          <a:sp3d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75" name="8 CuadroTexto"/>
          <p:cNvSpPr txBox="1"/>
          <p:nvPr/>
        </p:nvSpPr>
        <p:spPr>
          <a:xfrm>
            <a:off x="1397303" y="5165794"/>
            <a:ext cx="71151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000" dirty="0" smtClean="0"/>
              <a:t>HUGRAZUL</a:t>
            </a:r>
            <a:endParaRPr lang="es-CO" sz="2400" dirty="0"/>
          </a:p>
        </p:txBody>
      </p:sp>
      <p:sp>
        <p:nvSpPr>
          <p:cNvPr id="1048676" name="9 CuadroTexto"/>
          <p:cNvSpPr txBox="1"/>
          <p:nvPr/>
        </p:nvSpPr>
        <p:spPr>
          <a:xfrm>
            <a:off x="7172326" y="854212"/>
            <a:ext cx="71151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000" dirty="0" smtClean="0"/>
              <a:t>FOLLETO</a:t>
            </a:r>
            <a:endParaRPr lang="es-CO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16"/>
          <p:cNvPicPr>
            <a:picLocks noChangeAspect="1"/>
          </p:cNvPicPr>
          <p:nvPr/>
        </p:nvPicPr>
        <p:blipFill>
          <a:blip r:embed="rId8">
            <a:alphaModFix amt="30000"/>
          </a:blip>
          <a:stretch>
            <a:fillRect/>
          </a:stretch>
        </p:blipFill>
        <p:spPr>
          <a:xfrm>
            <a:off x="1075274" y="0"/>
            <a:ext cx="8877670" cy="6858000"/>
          </a:xfrm>
          <a:prstGeom prst="rect">
            <a:avLst/>
          </a:prstGeom>
        </p:spPr>
      </p:pic>
      <p:sp>
        <p:nvSpPr>
          <p:cNvPr id="10" name="9 Rectángulo"/>
          <p:cNvSpPr/>
          <p:nvPr/>
        </p:nvSpPr>
        <p:spPr>
          <a:xfrm>
            <a:off x="3236768" y="1295399"/>
            <a:ext cx="2935432" cy="515302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BUMPER</a:t>
            </a:r>
            <a:endParaRPr lang="es-CO" dirty="0"/>
          </a:p>
        </p:txBody>
      </p:sp>
      <p:sp>
        <p:nvSpPr>
          <p:cNvPr id="11" name="5 Rectángulo"/>
          <p:cNvSpPr/>
          <p:nvPr/>
        </p:nvSpPr>
        <p:spPr>
          <a:xfrm>
            <a:off x="6263456" y="314323"/>
            <a:ext cx="4899843" cy="573405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JENGLE</a:t>
            </a:r>
            <a:endParaRPr lang="es-CO" dirty="0"/>
          </a:p>
        </p:txBody>
      </p:sp>
      <p:sp>
        <p:nvSpPr>
          <p:cNvPr id="9" name="5 Rectángulo"/>
          <p:cNvSpPr/>
          <p:nvPr/>
        </p:nvSpPr>
        <p:spPr>
          <a:xfrm>
            <a:off x="186507" y="638174"/>
            <a:ext cx="2947218" cy="507682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TIK TOK </a:t>
            </a:r>
            <a:endParaRPr lang="es-CO" dirty="0"/>
          </a:p>
        </p:txBody>
      </p:sp>
      <p:pic>
        <p:nvPicPr>
          <p:cNvPr id="2097210" name="2097209 Imagen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69598" y="725800"/>
            <a:ext cx="2767518" cy="4898153"/>
          </a:xfrm>
          <a:prstGeom prst="rect">
            <a:avLst/>
          </a:prstGeom>
        </p:spPr>
      </p:pic>
      <p:pic>
        <p:nvPicPr>
          <p:cNvPr id="2097211" name="2097210 Imagen"/>
          <p:cNvPicPr>
            <a:picLocks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312414" y="1375026"/>
            <a:ext cx="2783586" cy="4997199"/>
          </a:xfrm>
          <a:prstGeom prst="rect">
            <a:avLst/>
          </a:prstGeom>
        </p:spPr>
      </p:pic>
      <p:pic>
        <p:nvPicPr>
          <p:cNvPr id="2097212" name="2097211 Imagen"/>
          <p:cNvPicPr>
            <a:picLocks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371298" y="377629"/>
            <a:ext cx="4686639" cy="5594493"/>
          </a:xfrm>
          <a:prstGeom prst="rect">
            <a:avLst/>
          </a:prstGeom>
        </p:spPr>
      </p:pic>
      <p:sp>
        <p:nvSpPr>
          <p:cNvPr id="5" name="5 Rectángulo"/>
          <p:cNvSpPr/>
          <p:nvPr/>
        </p:nvSpPr>
        <p:spPr>
          <a:xfrm>
            <a:off x="510357" y="5867400"/>
            <a:ext cx="2286000" cy="6477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TIK TOK </a:t>
            </a:r>
            <a:endParaRPr lang="es-CO" dirty="0"/>
          </a:p>
        </p:txBody>
      </p:sp>
      <p:sp>
        <p:nvSpPr>
          <p:cNvPr id="6" name="5 Rectángulo"/>
          <p:cNvSpPr/>
          <p:nvPr/>
        </p:nvSpPr>
        <p:spPr>
          <a:xfrm>
            <a:off x="3561207" y="495300"/>
            <a:ext cx="2286000" cy="6477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BUMPER</a:t>
            </a:r>
            <a:endParaRPr lang="es-CO" dirty="0"/>
          </a:p>
        </p:txBody>
      </p:sp>
      <p:sp>
        <p:nvSpPr>
          <p:cNvPr id="7" name="5 Rectángulo"/>
          <p:cNvSpPr/>
          <p:nvPr/>
        </p:nvSpPr>
        <p:spPr>
          <a:xfrm>
            <a:off x="7682682" y="6124574"/>
            <a:ext cx="2286000" cy="6477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JENGLE</a:t>
            </a:r>
            <a:endParaRPr lang="es-C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97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" fill="hold"/>
                                        <p:tgtEl>
                                          <p:spTgt spid="20972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72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972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1" dur="1" fill="hold"/>
                                        <p:tgtEl>
                                          <p:spTgt spid="20972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72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972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6" dur="1" fill="hold"/>
                                        <p:tgtEl>
                                          <p:spTgt spid="20972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7212"/>
                  </p:tgtEl>
                </p:cond>
              </p:nextCondLst>
            </p:seq>
            <p:video>
              <p:cMediaNode>
                <p:cTn id="17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097210"/>
                </p:tgtEl>
              </p:cMediaNode>
            </p:video>
            <p:video>
              <p:cMediaNode>
                <p:cTn id="18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097211"/>
                </p:tgtEl>
              </p:cMediaNode>
            </p:video>
            <p:video>
              <p:cMediaNode>
                <p:cTn id="19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09721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3" name="Imagen 16"/>
          <p:cNvPicPr>
            <a:picLocks noChangeAspect="1"/>
          </p:cNvPicPr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1075274" y="0"/>
            <a:ext cx="8877670" cy="6858000"/>
          </a:xfrm>
          <a:prstGeom prst="rect">
            <a:avLst/>
          </a:prstGeom>
        </p:spPr>
      </p:pic>
      <p:sp>
        <p:nvSpPr>
          <p:cNvPr id="1048677" name="6 Rectángulo"/>
          <p:cNvSpPr/>
          <p:nvPr/>
        </p:nvSpPr>
        <p:spPr>
          <a:xfrm>
            <a:off x="5767387" y="1400175"/>
            <a:ext cx="342900" cy="75247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78" name="5 Rectángulo"/>
          <p:cNvSpPr/>
          <p:nvPr/>
        </p:nvSpPr>
        <p:spPr>
          <a:xfrm>
            <a:off x="123821" y="80963"/>
            <a:ext cx="6800853" cy="3943698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79" name="3 Rectángulo redondeado"/>
          <p:cNvSpPr/>
          <p:nvPr/>
        </p:nvSpPr>
        <p:spPr>
          <a:xfrm>
            <a:off x="7458075" y="1776412"/>
            <a:ext cx="2333625" cy="600075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80" name="1 Título"/>
          <p:cNvSpPr>
            <a:spLocks noGrp="1"/>
          </p:cNvSpPr>
          <p:nvPr>
            <p:ph type="title"/>
          </p:nvPr>
        </p:nvSpPr>
        <p:spPr>
          <a:xfrm>
            <a:off x="7660385" y="1716563"/>
            <a:ext cx="1929003" cy="719772"/>
          </a:xfrm>
        </p:spPr>
        <p:txBody>
          <a:bodyPr/>
          <a:lstStyle/>
          <a:p>
            <a:r>
              <a:rPr lang="es-CO" dirty="0" smtClean="0"/>
              <a:t>Costos </a:t>
            </a:r>
            <a:endParaRPr lang="es-CO" dirty="0"/>
          </a:p>
        </p:txBody>
      </p:sp>
      <p:pic>
        <p:nvPicPr>
          <p:cNvPr id="2097204" name="Picture 2"/>
          <p:cNvPicPr>
            <a:picLocks noChangeAspect="1" noChangeArrowheads="1"/>
          </p:cNvPicPr>
          <p:nvPr/>
        </p:nvPicPr>
        <p:blipFill rotWithShape="1">
          <a:blip r:embed="rId3"/>
          <a:srcRect l="7344" t="19815" r="3177" b="14629"/>
          <a:stretch>
            <a:fillRect/>
          </a:stretch>
        </p:blipFill>
        <p:spPr bwMode="auto">
          <a:xfrm>
            <a:off x="161924" y="161926"/>
            <a:ext cx="6696076" cy="3781772"/>
          </a:xfrm>
          <a:prstGeom prst="rect">
            <a:avLst/>
          </a:prstGeom>
          <a:noFill/>
          <a:ln>
            <a:noFill/>
          </a:ln>
          <a:effectLst/>
        </p:spPr>
      </p:pic>
      <p:graphicFrame>
        <p:nvGraphicFramePr>
          <p:cNvPr id="9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9128933"/>
              </p:ext>
            </p:extLst>
          </p:nvPr>
        </p:nvGraphicFramePr>
        <p:xfrm>
          <a:off x="5938837" y="4152899"/>
          <a:ext cx="5229410" cy="2552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16"/>
          <p:cNvPicPr>
            <a:picLocks noChangeAspect="1"/>
          </p:cNvPicPr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1075274" y="0"/>
            <a:ext cx="8877670" cy="6858000"/>
          </a:xfrm>
          <a:prstGeom prst="rect">
            <a:avLst/>
          </a:prstGeom>
        </p:spPr>
      </p:pic>
      <p:sp>
        <p:nvSpPr>
          <p:cNvPr id="6" name="5 Elipse"/>
          <p:cNvSpPr/>
          <p:nvPr/>
        </p:nvSpPr>
        <p:spPr>
          <a:xfrm>
            <a:off x="2600324" y="1024836"/>
            <a:ext cx="6315075" cy="100965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4 Rectángulo"/>
          <p:cNvSpPr/>
          <p:nvPr/>
        </p:nvSpPr>
        <p:spPr>
          <a:xfrm>
            <a:off x="1356787" y="2371725"/>
            <a:ext cx="8695644" cy="2762250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154195" y="1024836"/>
            <a:ext cx="5100828" cy="881697"/>
          </a:xfrm>
        </p:spPr>
        <p:txBody>
          <a:bodyPr/>
          <a:lstStyle/>
          <a:p>
            <a:r>
              <a:rPr lang="es-CO" dirty="0" smtClean="0"/>
              <a:t>CONCLUSIONES 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356787" y="2371725"/>
            <a:ext cx="8595360" cy="4351337"/>
          </a:xfrm>
        </p:spPr>
        <p:txBody>
          <a:bodyPr/>
          <a:lstStyle/>
          <a:p>
            <a:r>
              <a:rPr lang="es-CO" dirty="0" smtClean="0"/>
              <a:t>Con </a:t>
            </a:r>
            <a:r>
              <a:rPr lang="es-CO" dirty="0" smtClean="0"/>
              <a:t>la implementación de un sistema silvopatoril, nuestras aves, tuvieron una mejor calidad de vida al proporcionar mejores condiciones de vida, reducción de estrés y una mejor salud. </a:t>
            </a:r>
            <a:endParaRPr lang="es-CO" dirty="0" smtClean="0"/>
          </a:p>
          <a:p>
            <a:r>
              <a:rPr lang="es-ES" dirty="0"/>
              <a:t>No se logro hacer la venta de la gallinaza, pero se hizo un buen aprovechamiento de esta en la institución con el apoyo de los docentes</a:t>
            </a:r>
            <a:r>
              <a:rPr lang="es-ES" dirty="0" smtClean="0"/>
              <a:t>.</a:t>
            </a:r>
          </a:p>
          <a:p>
            <a:r>
              <a:rPr lang="es-ES" dirty="0"/>
              <a:t>El silvopastoreo demostró ser una alternativa rentable para la producción de huevos y carne de gallinas al reducir costos de insumos y mejorar la calidad del suelo.</a:t>
            </a:r>
            <a:endParaRPr lang="es-CO" dirty="0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65" y="384864"/>
            <a:ext cx="2192644" cy="16496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1175" y="197828"/>
            <a:ext cx="1522511" cy="20236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9 Imagen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29" b="39893"/>
          <a:stretch/>
        </p:blipFill>
        <p:spPr>
          <a:xfrm>
            <a:off x="0" y="5372100"/>
            <a:ext cx="11296650" cy="1485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180210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8" name="Imagen 16"/>
          <p:cNvPicPr>
            <a:picLocks noChangeAspect="1"/>
          </p:cNvPicPr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1075274" y="0"/>
            <a:ext cx="8877670" cy="6858000"/>
          </a:xfrm>
          <a:prstGeom prst="rect">
            <a:avLst/>
          </a:prstGeom>
        </p:spPr>
      </p:pic>
      <p:sp>
        <p:nvSpPr>
          <p:cNvPr id="15" name="14 Rectángulo"/>
          <p:cNvSpPr/>
          <p:nvPr/>
        </p:nvSpPr>
        <p:spPr>
          <a:xfrm>
            <a:off x="3720412" y="4562473"/>
            <a:ext cx="3794813" cy="114776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8689" name="3 CuadroTexto"/>
          <p:cNvSpPr txBox="1"/>
          <p:nvPr/>
        </p:nvSpPr>
        <p:spPr>
          <a:xfrm>
            <a:off x="3720412" y="4536189"/>
            <a:ext cx="36900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7200" dirty="0" smtClean="0"/>
              <a:t>Gracias</a:t>
            </a:r>
            <a:endParaRPr lang="es-CO" dirty="0"/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643" y="133349"/>
            <a:ext cx="2992781" cy="29927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868" y="3342035"/>
            <a:ext cx="3147111" cy="2368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13" y="133349"/>
            <a:ext cx="3113821" cy="2343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13" y="2558590"/>
            <a:ext cx="2553910" cy="3393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13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243" y="133349"/>
            <a:ext cx="2985186" cy="3980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15 Rectángulo"/>
          <p:cNvSpPr/>
          <p:nvPr/>
        </p:nvSpPr>
        <p:spPr>
          <a:xfrm>
            <a:off x="-1" y="6105525"/>
            <a:ext cx="11325225" cy="75247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202" y="366712"/>
            <a:ext cx="1369777" cy="24336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Vista">
  <a:themeElements>
    <a:clrScheme name="Vista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sta">
      <a:maj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sta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1008</TotalTime>
  <Words>551</Words>
  <Application>Microsoft Office PowerPoint</Application>
  <PresentationFormat>Personalizado</PresentationFormat>
  <Paragraphs>83</Paragraphs>
  <Slides>19</Slides>
  <Notes>0</Notes>
  <HiddenSlides>0</HiddenSlides>
  <MMClips>3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Vista</vt:lpstr>
      <vt:lpstr>Producción de huevo de gallina implementando un sistema silvopastoril aumentando la producción y nutrición del huevo</vt:lpstr>
      <vt:lpstr>Antecedentes</vt:lpstr>
      <vt:lpstr>Problemática</vt:lpstr>
      <vt:lpstr>Visión</vt:lpstr>
      <vt:lpstr>OBJETIVO GENERAL </vt:lpstr>
      <vt:lpstr>Valores corporativos </vt:lpstr>
      <vt:lpstr>Estructura organizacional</vt:lpstr>
      <vt:lpstr>Presentación de PowerPoint</vt:lpstr>
      <vt:lpstr>Presentación de PowerPoint</vt:lpstr>
      <vt:lpstr>Presentación de PowerPoint</vt:lpstr>
      <vt:lpstr>4P</vt:lpstr>
      <vt:lpstr>NORMATIVIDAD</vt:lpstr>
      <vt:lpstr>Tabulación </vt:lpstr>
      <vt:lpstr>Presentación de PowerPoint</vt:lpstr>
      <vt:lpstr>Presentación de PowerPoint</vt:lpstr>
      <vt:lpstr>Presentación de PowerPoint</vt:lpstr>
      <vt:lpstr>Costos </vt:lpstr>
      <vt:lpstr>CONCLUSIONES 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Producción de huevo criollo</dc:title>
  <dc:creator>laura garcia</dc:creator>
  <cp:lastModifiedBy>William</cp:lastModifiedBy>
  <cp:revision>30</cp:revision>
  <dcterms:created xsi:type="dcterms:W3CDTF">2023-10-31T05:14:05Z</dcterms:created>
  <dcterms:modified xsi:type="dcterms:W3CDTF">2024-10-30T03:07:43Z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c591e83390bb433bbc4f83b093e1c7ac</vt:lpwstr>
  </property>
</Properties>
</file>